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4"/>
  </p:notesMasterIdLst>
  <p:sldIdLst>
    <p:sldId id="275" r:id="rId6"/>
    <p:sldId id="294" r:id="rId7"/>
    <p:sldId id="298" r:id="rId8"/>
    <p:sldId id="299" r:id="rId9"/>
    <p:sldId id="256" r:id="rId10"/>
    <p:sldId id="257" r:id="rId11"/>
    <p:sldId id="258" r:id="rId12"/>
    <p:sldId id="259" r:id="rId13"/>
    <p:sldId id="260" r:id="rId14"/>
    <p:sldId id="273" r:id="rId15"/>
    <p:sldId id="261" r:id="rId16"/>
    <p:sldId id="272" r:id="rId17"/>
    <p:sldId id="265" r:id="rId18"/>
    <p:sldId id="266" r:id="rId19"/>
    <p:sldId id="268" r:id="rId20"/>
    <p:sldId id="270" r:id="rId21"/>
    <p:sldId id="274" r:id="rId22"/>
    <p:sldId id="271" r:id="rId23"/>
  </p:sldIdLst>
  <p:sldSz cx="18288000" cy="10287000"/>
  <p:notesSz cx="7315200" cy="9601200"/>
  <p:embeddedFontLst>
    <p:embeddedFont>
      <p:font typeface="IBM Plex Sans" panose="020B0503050203000203" pitchFamily="34" charset="0"/>
      <p:regular r:id="rId25"/>
      <p:bold r:id="rId26"/>
      <p:italic r:id="rId27"/>
      <p:boldItalic r:id="rId28"/>
    </p:embeddedFont>
    <p:embeddedFont>
      <p:font typeface="IBM Plex Sans Bold" panose="020B0803050203000203" charset="0"/>
      <p:regular r:id="rId29"/>
      <p:bold r:id="rId30"/>
    </p:embeddedFont>
    <p:embeddedFont>
      <p:font typeface="Open Sans" panose="020B0606030504020204" pitchFamily="34" charset="0"/>
      <p:regular r:id="rId31"/>
      <p:bold r:id="rId32"/>
      <p:boldItalic r:id="rId33"/>
    </p:embeddedFont>
    <p:embeddedFont>
      <p:font typeface="Open Sans ExtraBold" panose="020B0906030804020204" pitchFamily="34" charset="0"/>
      <p:bold r:id="rId34"/>
    </p:embeddedFont>
    <p:embeddedFont>
      <p:font typeface="Open Sans Semibold" panose="020B0706030804020204" pitchFamily="34" charset="0"/>
      <p:bold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0546B-36C4-4279-91F3-534A1F50BE27}" v="8" dt="2025-01-28T12:10:53.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40523" autoAdjust="0"/>
  </p:normalViewPr>
  <p:slideViewPr>
    <p:cSldViewPr>
      <p:cViewPr varScale="1">
        <p:scale>
          <a:sx n="20" d="100"/>
          <a:sy n="20" d="100"/>
        </p:scale>
        <p:origin x="260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10.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233ED38-08AA-4766-856B-1B05BCC108D5}" type="datetimeFigureOut">
              <a:rPr lang="en-US" smtClean="0"/>
              <a:t>3/21/2025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7A77A09-FD51-4359-A129-F1365704F4FA}" type="slidenum">
              <a:rPr lang="en-US" smtClean="0"/>
              <a:t>‹#›</a:t>
            </a:fld>
            <a:endParaRPr lang="en-US"/>
          </a:p>
        </p:txBody>
      </p:sp>
    </p:spTree>
    <p:extLst>
      <p:ext uri="{BB962C8B-B14F-4D97-AF65-F5344CB8AC3E}">
        <p14:creationId xmlns:p14="http://schemas.microsoft.com/office/powerpoint/2010/main" val="300343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jhcqi.org/wp-content/uploads/2022/07/Maternity-Action-Pla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insurance types explored and highlighted in this report, we created an overview of the coverage offered.  This slide shows the NJ FamilyCare Medicaid Managed Care Organizations (MCOs) coverage.  NJ FamilyCare covers pregnant women who live in New Jersey, are either U.S. citizens or lawfully present immigrants, and have a total family income at or below 205% of the Federal Poverty Level. </a:t>
            </a:r>
          </a:p>
          <a:p>
            <a:endParaRPr lang="en-US" dirty="0"/>
          </a:p>
          <a:p>
            <a:r>
              <a:rPr lang="en-US" dirty="0"/>
              <a:t>Importantly, coverage extends to both the mother and child for 12 months after delivery or the end of pregnancy, regardless of income changes.</a:t>
            </a:r>
          </a:p>
          <a:p>
            <a:endParaRPr lang="en-US" dirty="0"/>
          </a:p>
          <a:p>
            <a:r>
              <a:rPr lang="en-US" dirty="0"/>
              <a:t>Once enrolled, beneficiaries receive comprehensive prenatal care, which includes medical services for both the individual and their newborn, midwifery care, childbirth education, lactation support, and breastfeeding equipment.</a:t>
            </a:r>
          </a:p>
          <a:p>
            <a:r>
              <a:rPr lang="en-US" dirty="0"/>
              <a:t>The benefits provided are extensive, addressing key areas like:</a:t>
            </a:r>
          </a:p>
          <a:p>
            <a:pPr>
              <a:buFont typeface="Arial" panose="020B0604020202020204" pitchFamily="34" charset="0"/>
              <a:buChar char="•"/>
            </a:pPr>
            <a:r>
              <a:rPr lang="en-US" b="1" dirty="0"/>
              <a:t>Drug Benefits</a:t>
            </a:r>
            <a:r>
              <a:rPr lang="en-US" dirty="0"/>
              <a:t>: Full prescription drug coverage.</a:t>
            </a:r>
          </a:p>
          <a:p>
            <a:pPr>
              <a:buFont typeface="Arial" panose="020B0604020202020204" pitchFamily="34" charset="0"/>
              <a:buChar char="•"/>
            </a:pPr>
            <a:r>
              <a:rPr lang="en-US" b="1" dirty="0"/>
              <a:t>Behavioral Health</a:t>
            </a:r>
            <a:r>
              <a:rPr lang="en-US" dirty="0"/>
              <a:t>: Comprehensive mental health services.</a:t>
            </a:r>
          </a:p>
          <a:p>
            <a:pPr>
              <a:buFont typeface="Arial" panose="020B0604020202020204" pitchFamily="34" charset="0"/>
              <a:buChar char="•"/>
            </a:pPr>
            <a:r>
              <a:rPr lang="en-US" b="1" dirty="0"/>
              <a:t>Social Support</a:t>
            </a:r>
            <a:r>
              <a:rPr lang="en-US" dirty="0"/>
              <a:t>: Programs like transportation assistance, food support, Universal Home Visitation, and CenteringPregnancy.</a:t>
            </a:r>
          </a:p>
          <a:p>
            <a:pPr>
              <a:buFont typeface="Arial" panose="020B0604020202020204" pitchFamily="34" charset="0"/>
              <a:buChar char="•"/>
            </a:pPr>
            <a:r>
              <a:rPr lang="en-US" b="1" dirty="0"/>
              <a:t>Birth Facility Benefits</a:t>
            </a:r>
            <a:r>
              <a:rPr lang="en-US" dirty="0"/>
              <a:t>: Coverage for hospital or birthing center stays of at least 48 hours after vaginal delivery or 96 hours after a cesarean section.</a:t>
            </a:r>
          </a:p>
          <a:p>
            <a:pPr>
              <a:buFont typeface="Arial" panose="020B0604020202020204" pitchFamily="34" charset="0"/>
              <a:buChar char="•"/>
            </a:pPr>
            <a:r>
              <a:rPr lang="en-US" b="1" dirty="0"/>
              <a:t>Reproductive Health</a:t>
            </a:r>
            <a:r>
              <a:rPr lang="en-US" dirty="0"/>
              <a:t>: Access to long-acting reversible contraception (LARC) and abortion care.</a:t>
            </a:r>
          </a:p>
          <a:p>
            <a:pPr>
              <a:buFont typeface="Arial" panose="020B0604020202020204" pitchFamily="34" charset="0"/>
              <a:buChar char="•"/>
            </a:pPr>
            <a:r>
              <a:rPr lang="en-US" b="1" dirty="0"/>
              <a:t>Postpartum Non-Maternity Related Care</a:t>
            </a:r>
            <a:r>
              <a:rPr lang="en-US" dirty="0"/>
              <a:t>: Support for health services beyond pregnancy-specific needs.</a:t>
            </a:r>
          </a:p>
          <a:p>
            <a:pPr>
              <a:buFont typeface="Arial" panose="020B0604020202020204" pitchFamily="34" charset="0"/>
              <a:buChar char="•"/>
            </a:pPr>
            <a:r>
              <a:rPr lang="en-US" b="1" dirty="0"/>
              <a:t>Dental Services</a:t>
            </a:r>
            <a:r>
              <a:rPr lang="en-US" dirty="0"/>
              <a:t>: All dental care, including preventive and medically necessary treatments</a:t>
            </a:r>
          </a:p>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10</a:t>
            </a:fld>
            <a:endParaRPr lang="en-US"/>
          </a:p>
        </p:txBody>
      </p:sp>
    </p:spTree>
    <p:extLst>
      <p:ext uri="{BB962C8B-B14F-4D97-AF65-F5344CB8AC3E}">
        <p14:creationId xmlns:p14="http://schemas.microsoft.com/office/powerpoint/2010/main" val="25986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to NJ FamilyCare, let’s examine the NJ Supplemental Prenatal and Contraceptive Program, or SPCP. This fully state-funded program is designed to offer limited benefits focused on outpatient prenatal and family planning services for individuals who don’t qualify for broader Medicaid coverage because of their immigration status. Of note, while we generally use non-gendered language when discussing pregnancy, the SPCP program specifically uses “women” to describe eligibility for the program so that is used in the report and on this slide. </a:t>
            </a:r>
          </a:p>
          <a:p>
            <a:endParaRPr lang="en-US" dirty="0"/>
          </a:p>
          <a:p>
            <a:endParaRPr lang="en-US" dirty="0"/>
          </a:p>
          <a:p>
            <a:r>
              <a:rPr lang="en-US" dirty="0"/>
              <a:t>The program is designed for women ages 19 to 64 who are NJ residents with incomes up to 205% of the Federal Poverty Level but are ineligible for NJ FamilyCare due to immigration status. Notably, women under 19 who are pregnant can instead enroll in the Cover All Kids program, which provides the same full benefits as NJ FamilyCare.</a:t>
            </a:r>
          </a:p>
          <a:p>
            <a:endParaRPr lang="en-US" dirty="0"/>
          </a:p>
          <a:p>
            <a:r>
              <a:rPr lang="en-US" dirty="0"/>
              <a:t>Enrollment in SPCP is available through a provider’s office, clinic, or hospital using the presumptive eligibility process. This allows for temporary coverage while eligibility is formally processed, ensuring timely access to critical prenatal services.</a:t>
            </a:r>
          </a:p>
          <a:p>
            <a:endParaRPr lang="en-US" dirty="0"/>
          </a:p>
          <a:p>
            <a:r>
              <a:rPr lang="en-US" dirty="0"/>
              <a:t>SPCP provides immediate, temporary coverage under its presumptive eligibility process, allowing individuals to access prenatal and contraceptive services without delay. Temporary coverage remains in place while full eligibility is determined, which can take some time. SPCP is a critical pathway to care, especially for non-residents and individuals ineligible for full Medicaid due to immigration status.</a:t>
            </a:r>
          </a:p>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11</a:t>
            </a:fld>
            <a:endParaRPr lang="en-US"/>
          </a:p>
        </p:txBody>
      </p:sp>
    </p:spTree>
    <p:extLst>
      <p:ext uri="{BB962C8B-B14F-4D97-AF65-F5344CB8AC3E}">
        <p14:creationId xmlns:p14="http://schemas.microsoft.com/office/powerpoint/2010/main" val="159135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However, SPCP benefits are limited in scope. The program focuses on outpatient prenatal and family planning services, including contraceptives, pregnancy tests, family planning counseling, and lab tests. There are significant exclusions:</a:t>
            </a:r>
          </a:p>
          <a:p>
            <a:pPr>
              <a:buFont typeface="Arial" panose="020B0604020202020204" pitchFamily="34" charset="0"/>
              <a:buChar char="•"/>
            </a:pPr>
            <a:r>
              <a:rPr lang="en-US" b="1" dirty="0"/>
              <a:t>No drug benefits</a:t>
            </a:r>
            <a:r>
              <a:rPr lang="en-US" dirty="0"/>
              <a:t>, meaning essential medications for pregnancy-related conditions must be paid for out-of-pocket.</a:t>
            </a:r>
          </a:p>
          <a:p>
            <a:pPr>
              <a:buFont typeface="Arial" panose="020B0604020202020204" pitchFamily="34" charset="0"/>
              <a:buChar char="•"/>
            </a:pPr>
            <a:r>
              <a:rPr lang="en-US" b="1" dirty="0"/>
              <a:t>No behavioral health benefits</a:t>
            </a:r>
            <a:r>
              <a:rPr lang="en-US" dirty="0"/>
              <a:t>, leaving mental health needs unaddressed.</a:t>
            </a:r>
          </a:p>
          <a:p>
            <a:pPr>
              <a:buFont typeface="Arial" panose="020B0604020202020204" pitchFamily="34" charset="0"/>
              <a:buChar char="•"/>
            </a:pPr>
            <a:r>
              <a:rPr lang="en-US" b="1" dirty="0"/>
              <a:t>No social support benefits</a:t>
            </a:r>
            <a:r>
              <a:rPr lang="en-US" dirty="0"/>
              <a:t>, such as transportation or food assistance.</a:t>
            </a:r>
          </a:p>
          <a:p>
            <a:pPr>
              <a:buFont typeface="Arial" panose="020B0604020202020204" pitchFamily="34" charset="0"/>
              <a:buChar char="•"/>
            </a:pPr>
            <a:r>
              <a:rPr lang="en-US" b="1" dirty="0"/>
              <a:t>No birth facility or neonatal care benefits</a:t>
            </a:r>
            <a:r>
              <a:rPr lang="en-US" dirty="0"/>
              <a:t>, with labor and delivery costs instead covered by the Medical Emergency Payment Program (MEPP).</a:t>
            </a:r>
          </a:p>
          <a:p>
            <a:pPr>
              <a:buFont typeface="Arial" panose="020B0604020202020204" pitchFamily="34" charset="0"/>
              <a:buChar char="•"/>
            </a:pPr>
            <a:r>
              <a:rPr lang="en-US" b="1" dirty="0"/>
              <a:t>No postpartum or dental care</a:t>
            </a:r>
            <a:r>
              <a:rPr lang="en-US" dirty="0"/>
              <a:t>, creating gaps in critical follow-up services.</a:t>
            </a:r>
          </a:p>
          <a:p>
            <a:pPr>
              <a:buFont typeface="Arial" panose="020B0604020202020204" pitchFamily="34" charset="0"/>
              <a:buChar char="•"/>
            </a:pPr>
            <a:endParaRPr lang="en-US" dirty="0"/>
          </a:p>
          <a:p>
            <a:r>
              <a:rPr lang="en-US" dirty="0"/>
              <a:t>SPCP’s limited scope leaves significant gaps in care for underserved populations, particularly those who require more comprehensive services. Addressing these limitations is essential to improving equitable access to perinatal care in New Jersey.</a:t>
            </a:r>
          </a:p>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12</a:t>
            </a:fld>
            <a:endParaRPr lang="en-US"/>
          </a:p>
        </p:txBody>
      </p:sp>
    </p:spTree>
    <p:extLst>
      <p:ext uri="{BB962C8B-B14F-4D97-AF65-F5344CB8AC3E}">
        <p14:creationId xmlns:p14="http://schemas.microsoft.com/office/powerpoint/2010/main" val="1297644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real-world impact of these coverage gaps, we illustrated the care journeys of three patients—Anna, Sarah, and Amanda—each navigating the perinatal care system with different types of insurance.</a:t>
            </a:r>
          </a:p>
          <a:p>
            <a:endParaRPr lang="en-US" dirty="0"/>
          </a:p>
          <a:p>
            <a:r>
              <a:rPr lang="en-US" dirty="0"/>
              <a:t>Anna, enrolled in NJ FamilyCare, began her pregnancy excited yet anxious. She experienced delays in accessing her first in-person prenatal appointment due to high demand and limited clinic capacity so her first appointment was via telephone triage. Transportation challenges also arose, as Medicaid transportation services were required for appointments at multiple clinic locations.</a:t>
            </a:r>
          </a:p>
          <a:p>
            <a:endParaRPr lang="en-US" dirty="0"/>
          </a:p>
          <a:p>
            <a:r>
              <a:rPr lang="en-US" dirty="0"/>
              <a:t>Anna wanted the support of a doula but struggled to find one reimbursed by NJ FamilyCare. Many doulas she contacted were either ineligible for reimbursement due to restrictive credentialing policies or unable to afford providing services at Medicaid’s low rates. Later in her pregnancy, Anna was diagnosed with severe gestational diabetes, but delays in obtaining medical approvals for necessary medicine from her Managed Care Organization prolonged time to treatment.</a:t>
            </a:r>
          </a:p>
          <a:p>
            <a:endParaRPr lang="en-US" dirty="0"/>
          </a:p>
          <a:p>
            <a:r>
              <a:rPr lang="en-US" dirty="0"/>
              <a:t>At delivery, Anna requested immediate postpartum contraception, but her hospital did not stock IUDs for NJ FamilyCare patients, leaving her without the desired method of contraception. Anna’s story demonstrates persistent barriers in Medicaid services, from delayed care to limited access to postpartum and doula support.</a:t>
            </a:r>
          </a:p>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13</a:t>
            </a:fld>
            <a:endParaRPr lang="en-US"/>
          </a:p>
        </p:txBody>
      </p:sp>
    </p:spTree>
    <p:extLst>
      <p:ext uri="{BB962C8B-B14F-4D97-AF65-F5344CB8AC3E}">
        <p14:creationId xmlns:p14="http://schemas.microsoft.com/office/powerpoint/2010/main" val="3638383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began her perinatal care journey at a Federally Qualified Health Center (FQHC) after learning she might qualify for the NJ Supplemental Prenatal and Contraceptive Program (SPCP). As a non-U.S. resident, Sarah was ineligible for broader Medicaid coverage, leaving her reliant on SPCP’s limited benefits.</a:t>
            </a:r>
          </a:p>
          <a:p>
            <a:endParaRPr lang="en-US" dirty="0"/>
          </a:p>
          <a:p>
            <a:r>
              <a:rPr lang="en-US" dirty="0"/>
              <a:t>Her journey started with a phone intake at the FQHC, where a clinic specialist completed her presumptive eligibility application for SPCP. However, delays in processing meant it took weeks for Sarah to receive her Medicaid ID, which was required to schedule her first-trimester ultrasound. This delay created stress and limited her access to critical early prenatal care.</a:t>
            </a:r>
          </a:p>
          <a:p>
            <a:r>
              <a:rPr lang="en-US" dirty="0"/>
              <a:t>Throughout her pregnancy, Sarah struggled with transportation challenges. As SPCP does not cover travel support, Sarah relied on family members for rides to the Maternal Fetal Medicine (MFM) clinic where she needed specialized care. This dependency often delayed appointments and added strain to her already complex care process.</a:t>
            </a:r>
          </a:p>
          <a:p>
            <a:endParaRPr lang="en-US" dirty="0"/>
          </a:p>
          <a:p>
            <a:r>
              <a:rPr lang="en-US" dirty="0"/>
              <a:t>During her pregnancy, Sarah was diagnosed with pre-eclampsia, a condition requiring medication to manage her blood pressure. Unfortunately, SPCP does not cover prescription drugs, forcing Sarah to pay for the medication out-of-pocket—a significant financial burden for her. Despite her efforts to manage her condition, the lack of comprehensive coverage heightened her stress.</a:t>
            </a:r>
          </a:p>
          <a:p>
            <a:r>
              <a:rPr lang="en-US" dirty="0"/>
              <a:t>When Sarah gave birth at 39 weeks, the delivery costs were paid for by the Medical Emergency Payment Program (MEPP), as SPCP does not cover labor and delivery. Sarah had previously expressed interest in getting the Nexplanon contraceptive implant before being discharged, but because SPCP does not integrate postpartum and delivery care seamlessly, she had to return to the FQHC for family planning services after being discharged.</a:t>
            </a:r>
          </a:p>
          <a:p>
            <a:endParaRPr lang="en-US" dirty="0"/>
          </a:p>
          <a:p>
            <a:r>
              <a:rPr lang="en-US" dirty="0"/>
              <a:t>After delivery, Sarah’s challenges continued. Her SPCP coverage ended with her pregnancy, leaving her without postpartum benefits such as lactation support or mental health services. When a pediatrician noticed signs of postpartum depression, Sarah was referred to a nonprofit organization that provided mental health care on a charity basis, as SPCP does not include behavioral health benefits. The fragmented system left Sarah to navigate complex care transitions with minimal support.</a:t>
            </a:r>
          </a:p>
          <a:p>
            <a:r>
              <a:rPr lang="en-US" dirty="0"/>
              <a:t>Her baby qualified for NJ FamilyCare after birth, but Sarah’s out-of-pocket postpartum expenses and the lack of continuity in care underscore the critical need for expanded benefits under SPCP to address postpartum health and mental well-being.</a:t>
            </a:r>
          </a:p>
        </p:txBody>
      </p:sp>
      <p:sp>
        <p:nvSpPr>
          <p:cNvPr id="4" name="Slide Number Placeholder 3"/>
          <p:cNvSpPr>
            <a:spLocks noGrp="1"/>
          </p:cNvSpPr>
          <p:nvPr>
            <p:ph type="sldNum" sz="quarter" idx="5"/>
          </p:nvPr>
        </p:nvSpPr>
        <p:spPr/>
        <p:txBody>
          <a:bodyPr/>
          <a:lstStyle/>
          <a:p>
            <a:fld id="{D7A77A09-FD51-4359-A129-F1365704F4FA}" type="slidenum">
              <a:rPr lang="en-US" smtClean="0"/>
              <a:t>14</a:t>
            </a:fld>
            <a:endParaRPr lang="en-US"/>
          </a:p>
        </p:txBody>
      </p:sp>
    </p:spTree>
    <p:extLst>
      <p:ext uri="{BB962C8B-B14F-4D97-AF65-F5344CB8AC3E}">
        <p14:creationId xmlns:p14="http://schemas.microsoft.com/office/powerpoint/2010/main" val="2657288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 is a New Jersey resident who purchased commercial insurance through the </a:t>
            </a:r>
            <a:r>
              <a:rPr lang="en-US" dirty="0" err="1"/>
              <a:t>GetCoveredNJ</a:t>
            </a:r>
            <a:r>
              <a:rPr lang="en-US" dirty="0"/>
              <a:t> marketplace. She faced a challenging and stressful perinatal journey due to financial barriers and limited coverage. </a:t>
            </a:r>
          </a:p>
          <a:p>
            <a:endParaRPr lang="en-US" dirty="0"/>
          </a:p>
          <a:p>
            <a:r>
              <a:rPr lang="en-US" dirty="0"/>
              <a:t>Although subsidies helped lower her monthly premiums, Amanda’s high-deductible plan left her worried about out-of-pocket expenses for essential prenatal and delivery care.</a:t>
            </a:r>
          </a:p>
          <a:p>
            <a:r>
              <a:rPr lang="en-US" dirty="0"/>
              <a:t>At her first prenatal appointment, Amanda’s provider did not conduct a Perinatal Risk Assessment—a tool required for Medicaid patients to identify social, financial, and behavioral needs. This meant her anxiety about the financial and emotional demands of pregnancy went unnoticed and unaddressed.</a:t>
            </a:r>
          </a:p>
          <a:p>
            <a:endParaRPr lang="en-US" dirty="0"/>
          </a:p>
          <a:p>
            <a:r>
              <a:rPr lang="en-US" dirty="0"/>
              <a:t>Amanda hoped to work with a doula for support during pregnancy and childbirth, but her insurance plan did not cover doula services. After contacting a few local doulas, she realized the cost was out of reach for her budget, leaving her without the additional guidance and advocacy she had hoped for.</a:t>
            </a:r>
          </a:p>
          <a:p>
            <a:endParaRPr lang="en-US" dirty="0"/>
          </a:p>
          <a:p>
            <a:r>
              <a:rPr lang="en-US" dirty="0"/>
              <a:t>In her second trimester, Amanda experienced a severe anxiety attack, leading to an emergency room visit. While the ER visit provided immediate care, the high copay left her financially strained. She was referred to community mental health services to manage her anxiety, but the ongoing costs of therapy sessions were prohibitively expensive under her insurance plan. As a result, Amanda had to forgo professional mental health care, compounding her stress and worry as her pregnancy progressed.</a:t>
            </a:r>
          </a:p>
          <a:p>
            <a:endParaRPr lang="en-US" dirty="0"/>
          </a:p>
          <a:p>
            <a:r>
              <a:rPr lang="en-US" dirty="0"/>
              <a:t>As Amanda prepared for delivery, her anxiety intensified due to the anticipated costs of childbirth under her high-deductible plan. She reached out to her hospital to discuss payment plans and financial assistance options. Although the hospital offered resources and support, the structural limitations of her insurance plan meant Amanda still faced significant out-of-pocket expenses.</a:t>
            </a:r>
          </a:p>
          <a:p>
            <a:r>
              <a:rPr lang="en-US" dirty="0"/>
              <a:t>Despite these challenges, Amanda was able to access timely prenatal checkups, necessary screenings, and childbirth education classes covered by her plan. </a:t>
            </a:r>
          </a:p>
          <a:p>
            <a:endParaRPr lang="en-US" dirty="0"/>
          </a:p>
          <a:p>
            <a:r>
              <a:rPr lang="en-US" dirty="0"/>
              <a:t>After delivery, Amanda added her baby to her insurance as a qualifying “life change” event, ensuring coverage for her newborn. However, the financial and emotional toll of her journey underscores the need for more comprehensive insurance benefits and lower cost-sharing to support families during the perinatal period.</a:t>
            </a:r>
          </a:p>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15</a:t>
            </a:fld>
            <a:endParaRPr lang="en-US"/>
          </a:p>
        </p:txBody>
      </p:sp>
    </p:spTree>
    <p:extLst>
      <p:ext uri="{BB962C8B-B14F-4D97-AF65-F5344CB8AC3E}">
        <p14:creationId xmlns:p14="http://schemas.microsoft.com/office/powerpoint/2010/main" val="2420764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Amongst our recommendations, there are key policy changes that would improve the Supplemental Prenatal and Contraceptive Program (SPCP), which currently offers only limited benefits to pregnant individuals in New Jersey. These recommendations aim to close critical gaps and ensure equitable access to comprehensive perinatal care.</a:t>
            </a:r>
          </a:p>
          <a:p>
            <a:pPr>
              <a:buFont typeface="Arial" panose="020B0604020202020204" pitchFamily="34" charset="0"/>
              <a:buChar char="•"/>
            </a:pPr>
            <a:r>
              <a:rPr lang="en-US" b="1" dirty="0"/>
              <a:t>Prescription Drug Benefits for Pregnancy-Related Conditions:</a:t>
            </a:r>
            <a:r>
              <a:rPr lang="en-US" dirty="0"/>
              <a:t> The SPCP should include full prescription drug coverage to address essential medications for prenatal care and managing pregnancy-related conditions. This change would help patients manage chronic or acute conditions without the financial burden of out-of-pocket expenses.</a:t>
            </a:r>
          </a:p>
          <a:p>
            <a:pPr>
              <a:buFont typeface="Arial" panose="020B0604020202020204" pitchFamily="34" charset="0"/>
              <a:buChar char="•"/>
            </a:pPr>
            <a:r>
              <a:rPr lang="en-US" b="1" dirty="0"/>
              <a:t>Behavioral Health Services:</a:t>
            </a:r>
            <a:r>
              <a:rPr lang="en-US" dirty="0"/>
              <a:t> Comprehensive behavioral health benefits are essential to address mental health needs during and after pregnancy. This would support individuals facing conditions like postpartum depression or anxiety, ensuring they can access timely care.</a:t>
            </a:r>
          </a:p>
          <a:p>
            <a:pPr>
              <a:buFont typeface="Arial" panose="020B0604020202020204" pitchFamily="34" charset="0"/>
              <a:buChar char="•"/>
            </a:pPr>
            <a:r>
              <a:rPr lang="en-US" b="1" dirty="0"/>
              <a:t>Dental Coverage:</a:t>
            </a:r>
            <a:r>
              <a:rPr lang="en-US" dirty="0"/>
              <a:t> Oral health is a critical component of maternal and infant health. Expanding SPCP to include preventive dental care, treatment for pregnancy-related conditions, and medically necessary dental procedures would help address an often-overlooked aspect of perinatal care.</a:t>
            </a:r>
          </a:p>
          <a:p>
            <a:pPr>
              <a:buFont typeface="Arial" panose="020B0604020202020204" pitchFamily="34" charset="0"/>
              <a:buChar char="•"/>
            </a:pPr>
            <a:r>
              <a:rPr lang="en-US" b="1" dirty="0"/>
              <a:t>Social Needs Benefits:</a:t>
            </a:r>
            <a:r>
              <a:rPr lang="en-US" dirty="0"/>
              <a:t> Many pregnant individuals face challenges related to social determinants of health, such as transportation or housing insecurity. Including services to address these needs, like transportation assistance, would ensure better access to care and reduce barriers to timely appointments.</a:t>
            </a:r>
          </a:p>
          <a:p>
            <a:pPr>
              <a:buFont typeface="Arial" panose="020B0604020202020204" pitchFamily="34" charset="0"/>
              <a:buChar char="•"/>
            </a:pPr>
            <a:r>
              <a:rPr lang="en-US" b="1" dirty="0"/>
              <a:t>Postpartum Care:</a:t>
            </a:r>
            <a:r>
              <a:rPr lang="en-US" dirty="0"/>
              <a:t> Finally, SPCP should include comprehensive postpartum services, such as follow-up visits and continued care for both physical and mental health after childbirth. This ensures birthing individuals receive the support they need beyond delivery, promoting long-term health and well-being.</a:t>
            </a:r>
          </a:p>
          <a:p>
            <a:endParaRPr lang="en-US" dirty="0"/>
          </a:p>
          <a:p>
            <a:r>
              <a:rPr lang="en-US" dirty="0"/>
              <a:t>Together, these recommendations represent a roadmap to making SPCP more equitable and effective, addressing the full spectrum of care required for healthy pregnancies and better outcomes for families.</a:t>
            </a:r>
          </a:p>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16</a:t>
            </a:fld>
            <a:endParaRPr lang="en-US"/>
          </a:p>
        </p:txBody>
      </p:sp>
    </p:spTree>
    <p:extLst>
      <p:ext uri="{BB962C8B-B14F-4D97-AF65-F5344CB8AC3E}">
        <p14:creationId xmlns:p14="http://schemas.microsoft.com/office/powerpoint/2010/main" val="3265826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policy recommendations to address key gaps include</a:t>
            </a:r>
          </a:p>
          <a:p>
            <a:r>
              <a:rPr lang="en-US" b="1" dirty="0"/>
              <a:t>Increase Access to Doula Services:</a:t>
            </a:r>
            <a:endParaRPr lang="en-US" dirty="0"/>
          </a:p>
          <a:p>
            <a:pPr marL="785372" lvl="1" indent="-302066">
              <a:buFont typeface="Arial" panose="020B0604020202020204" pitchFamily="34" charset="0"/>
              <a:buChar char="•"/>
            </a:pPr>
            <a:r>
              <a:rPr lang="en-US" b="1" dirty="0"/>
              <a:t>Standardize Coverage:</a:t>
            </a:r>
            <a:r>
              <a:rPr lang="en-US" dirty="0"/>
              <a:t> Doula services are proven to improve maternal health outcomes and provide critical support during pregnancy and childbirth. Mandating coverage across all state-regulated insurance plans would ensure equitable access.</a:t>
            </a:r>
          </a:p>
          <a:p>
            <a:pPr marL="785372" lvl="1" indent="-302066">
              <a:buFont typeface="Arial" panose="020B0604020202020204" pitchFamily="34" charset="0"/>
              <a:buChar char="•"/>
            </a:pPr>
            <a:r>
              <a:rPr lang="en-US" b="1" dirty="0"/>
              <a:t>Funding and Training:</a:t>
            </a:r>
            <a:r>
              <a:rPr lang="en-US" dirty="0"/>
              <a:t> Expanding doula availability requires funding for training programs to increase the supply of qualified doulas. Broader training requirements should allow individuals with diverse educational backgrounds and experience to be credentialed and reimbursed.</a:t>
            </a:r>
          </a:p>
          <a:p>
            <a:pPr>
              <a:buFont typeface="Arial" panose="020B0604020202020204" pitchFamily="34" charset="0"/>
              <a:buChar char="•"/>
            </a:pPr>
            <a:r>
              <a:rPr lang="en-US" b="1" dirty="0"/>
              <a:t>Enhance Dental Care Awareness:</a:t>
            </a:r>
            <a:endParaRPr lang="en-US" dirty="0"/>
          </a:p>
          <a:p>
            <a:pPr marL="785372" lvl="1" indent="-302066">
              <a:buFont typeface="Arial" panose="020B0604020202020204" pitchFamily="34" charset="0"/>
              <a:buChar char="•"/>
            </a:pPr>
            <a:r>
              <a:rPr lang="en-US" b="1" dirty="0"/>
              <a:t>Outreach:</a:t>
            </a:r>
            <a:r>
              <a:rPr lang="en-US" dirty="0"/>
              <a:t> Education and outreach programs are essential to raise awareness among perinatal care providers and pregnant individuals about the importance of oral health during pregnancy. Poor oral health can affect maternal and infant outcomes, making dental care a key component of comprehensive perinatal care.</a:t>
            </a:r>
          </a:p>
          <a:p>
            <a:pPr>
              <a:buFont typeface="Arial" panose="020B0604020202020204" pitchFamily="34" charset="0"/>
              <a:buChar char="•"/>
            </a:pPr>
            <a:r>
              <a:rPr lang="en-US" b="1" dirty="0"/>
              <a:t>Standardize Access and Coverage of Behavioral Health:</a:t>
            </a:r>
            <a:endParaRPr lang="en-US" dirty="0"/>
          </a:p>
          <a:p>
            <a:pPr marL="785372" lvl="1" indent="-302066">
              <a:buFont typeface="Arial" panose="020B0604020202020204" pitchFamily="34" charset="0"/>
              <a:buChar char="•"/>
            </a:pPr>
            <a:r>
              <a:rPr lang="en-US" b="1" dirty="0"/>
              <a:t>Uniform Benefits:</a:t>
            </a:r>
            <a:r>
              <a:rPr lang="en-US" dirty="0"/>
              <a:t> Behavioral health services should be consistently covered across all state-regulated insurance programs to address mental health challenges like postpartum depression or anxiety.</a:t>
            </a:r>
          </a:p>
          <a:p>
            <a:pPr marL="785372" lvl="1" indent="-302066">
              <a:buFont typeface="Arial" panose="020B0604020202020204" pitchFamily="34" charset="0"/>
              <a:buChar char="•"/>
            </a:pPr>
            <a:r>
              <a:rPr lang="en-US" b="1" dirty="0"/>
              <a:t>Integrated Care Models:</a:t>
            </a:r>
            <a:r>
              <a:rPr lang="en-US" dirty="0"/>
              <a:t> Promoting integrated care models that combine medical, behavioral, and social services will create a holistic approach to perinatal care and improve overall health outcomes.</a:t>
            </a:r>
          </a:p>
          <a:p>
            <a:pPr>
              <a:buFont typeface="Arial" panose="020B0604020202020204" pitchFamily="34" charset="0"/>
              <a:buChar char="•"/>
            </a:pPr>
            <a:r>
              <a:rPr lang="en-US" b="1" dirty="0"/>
              <a:t>Improve Postpartum Coverage:</a:t>
            </a:r>
            <a:endParaRPr lang="en-US" dirty="0"/>
          </a:p>
          <a:p>
            <a:pPr marL="785372" lvl="1" indent="-302066">
              <a:buFont typeface="Arial" panose="020B0604020202020204" pitchFamily="34" charset="0"/>
              <a:buChar char="•"/>
            </a:pPr>
            <a:r>
              <a:rPr lang="en-US" b="1" dirty="0"/>
              <a:t>Comprehensive Care:</a:t>
            </a:r>
            <a:r>
              <a:rPr lang="en-US" dirty="0"/>
              <a:t> Coordinating postpartum care pathways is essential to ensure access to a wide range of services beyond maternity care. This includes mental health support, chronic disease management, and preventive screenings to support long-term health and well-being.</a:t>
            </a:r>
          </a:p>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17</a:t>
            </a:fld>
            <a:endParaRPr lang="en-US"/>
          </a:p>
        </p:txBody>
      </p:sp>
    </p:spTree>
    <p:extLst>
      <p:ext uri="{BB962C8B-B14F-4D97-AF65-F5344CB8AC3E}">
        <p14:creationId xmlns:p14="http://schemas.microsoft.com/office/powerpoint/2010/main" val="349427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the gaps in perinatal care coverage are essential to improving maternal and infant health and advancing birth equity in New Jersey. With targeted policy changes, the state can ensure all pregnant individuals have access to the comprehensive care and support needed for healthy pregnancies and postpartum.</a:t>
            </a:r>
          </a:p>
        </p:txBody>
      </p:sp>
      <p:sp>
        <p:nvSpPr>
          <p:cNvPr id="4" name="Slide Number Placeholder 3"/>
          <p:cNvSpPr>
            <a:spLocks noGrp="1"/>
          </p:cNvSpPr>
          <p:nvPr>
            <p:ph type="sldNum" sz="quarter" idx="5"/>
          </p:nvPr>
        </p:nvSpPr>
        <p:spPr/>
        <p:txBody>
          <a:bodyPr/>
          <a:lstStyle/>
          <a:p>
            <a:fld id="{D7A77A09-FD51-4359-A129-F1365704F4FA}" type="slidenum">
              <a:rPr lang="en-US" smtClean="0"/>
              <a:t>18</a:t>
            </a:fld>
            <a:endParaRPr lang="en-US"/>
          </a:p>
        </p:txBody>
      </p:sp>
    </p:spTree>
    <p:extLst>
      <p:ext uri="{BB962C8B-B14F-4D97-AF65-F5344CB8AC3E}">
        <p14:creationId xmlns:p14="http://schemas.microsoft.com/office/powerpoint/2010/main" val="278632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815"/>
            <a:r>
              <a:rPr lang="en-US" dirty="0"/>
              <a:t>Good afternoon, welcome to the New Jersey Health Care Quality Institute’s Maternity Action Plan Work Session. My name is Kate Shamszad and I am the director of Policy with the Quality Institute. Before we dive into the agenda, I want to thank you all for dedication to improving birth equity in New Jersey, and for our out-of-state attendees, across the nation. During today’s work session, we will give you a brief overview of the Maternity Action Plan and our newest report. Then we will transition to hearing from our subject matter experts. We’ll come back together to have a group discussion and close out for the afternoon. </a:t>
            </a:r>
          </a:p>
          <a:p>
            <a:pPr marL="167815"/>
            <a:endParaRPr lang="en-US" dirty="0"/>
          </a:p>
          <a:p>
            <a:pPr marL="167815"/>
            <a:r>
              <a:rPr lang="en-US" b="0" i="0" dirty="0">
                <a:solidFill>
                  <a:srgbClr val="D1D5DB"/>
                </a:solidFill>
                <a:effectLst/>
                <a:latin typeface="Söhne"/>
              </a:rPr>
              <a:t>Before we get into the content, I want to go over some housekeeping items to ensure a smooth session. P</a:t>
            </a:r>
            <a:r>
              <a:rPr lang="en-US" dirty="0"/>
              <a:t>lease note that this meeting is being recorded and will be available on our website. </a:t>
            </a:r>
            <a:r>
              <a:rPr lang="en-US" b="0" i="0" dirty="0">
                <a:solidFill>
                  <a:srgbClr val="D1D5DB"/>
                </a:solidFill>
                <a:effectLst/>
                <a:latin typeface="Söhne"/>
              </a:rPr>
              <a:t>We have enabled Zoom’s ai Companion, which is our virtual assistant that can provide you real-time transcription or a summary of key points from today’s meeting. Kindly keep your microphone muted when you're not speaking to minimize background noise. This will contribute to a more focused and productive environment.</a:t>
            </a:r>
          </a:p>
          <a:p>
            <a:pPr marL="167815"/>
            <a:endParaRPr lang="en-US" b="0" i="0" dirty="0">
              <a:solidFill>
                <a:srgbClr val="D1D5DB"/>
              </a:solidFill>
              <a:effectLst/>
              <a:latin typeface="Söhne"/>
            </a:endParaRPr>
          </a:p>
          <a:p>
            <a:pPr marL="167815"/>
            <a:r>
              <a:rPr lang="en-US" b="0" i="0" dirty="0">
                <a:solidFill>
                  <a:srgbClr val="D1D5DB"/>
                </a:solidFill>
                <a:effectLst/>
                <a:latin typeface="Söhne"/>
              </a:rPr>
              <a:t>As we navigate through the agenda, feel free to step away if needed as we do not have any built-in breaks. Please feel free to leave any comments or questions in the general chat. You can also hold your questions for our brief Q&amp;A and raise your hand to ask them during these sections. If you have any technology issues, please send a message in the chat, or directly message Vanessa Gibbs. </a:t>
            </a:r>
          </a:p>
          <a:p>
            <a:pPr marL="167815"/>
            <a:endParaRPr lang="en-US" b="0" i="0" dirty="0">
              <a:solidFill>
                <a:srgbClr val="D1D5DB"/>
              </a:solidFill>
              <a:effectLst/>
              <a:latin typeface="Söhne"/>
            </a:endParaRPr>
          </a:p>
        </p:txBody>
      </p:sp>
    </p:spTree>
    <p:extLst>
      <p:ext uri="{BB962C8B-B14F-4D97-AF65-F5344CB8AC3E}">
        <p14:creationId xmlns:p14="http://schemas.microsoft.com/office/powerpoint/2010/main" val="171977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dirty="0">
                <a:latin typeface="Baskerville"/>
                <a:ea typeface="Times New Roman" panose="02020603050405020304" pitchFamily="18" charset="0"/>
              </a:rPr>
              <a:t>New Jersey Health Care Quality Institute, in partnership with many organizations and individuals across New Jersey, created and released the </a:t>
            </a:r>
            <a:r>
              <a:rPr lang="en-US" u="sng" dirty="0">
                <a:solidFill>
                  <a:srgbClr val="0563C1"/>
                </a:solidFill>
                <a:latin typeface="Baskerville"/>
                <a:ea typeface="Times New Roman" panose="02020603050405020304" pitchFamily="18" charset="0"/>
                <a:hlinkClick r:id="rId3"/>
              </a:rPr>
              <a:t>Maternity Action Plan </a:t>
            </a:r>
            <a:r>
              <a:rPr lang="en-US" dirty="0">
                <a:latin typeface="Baskerville"/>
                <a:ea typeface="Times New Roman" panose="02020603050405020304" pitchFamily="18" charset="0"/>
              </a:rPr>
              <a:t>which is well known as the MAP, in July 2022. The MAP is a holistic approach to making New Jersey the safest place in the nation to give birth and raise a child. The MAP provides a directional path forward in four critical areas:  </a:t>
            </a:r>
            <a:endParaRPr lang="en-US" dirty="0">
              <a:latin typeface="Times New Roman" panose="02020603050405020304" pitchFamily="18" charset="0"/>
              <a:ea typeface="Times New Roman" panose="02020603050405020304" pitchFamily="18" charset="0"/>
            </a:endParaRPr>
          </a:p>
          <a:p>
            <a:pPr>
              <a:lnSpc>
                <a:spcPct val="107000"/>
              </a:lnSpc>
            </a:pPr>
            <a:endParaRPr lang="en-US" dirty="0">
              <a:latin typeface="Times New Roman" panose="02020603050405020304" pitchFamily="18" charset="0"/>
              <a:ea typeface="Times New Roman" panose="02020603050405020304" pitchFamily="18" charset="0"/>
            </a:endParaRPr>
          </a:p>
          <a:p>
            <a:pPr marL="362480" indent="-362480" fontAlgn="base">
              <a:lnSpc>
                <a:spcPct val="107000"/>
              </a:lnSpc>
              <a:buClr>
                <a:srgbClr val="000000"/>
              </a:buClr>
              <a:buSzPts val="1100"/>
              <a:buFont typeface="+mj-lt"/>
              <a:buAutoNum type="arabicPeriod"/>
            </a:pPr>
            <a:r>
              <a:rPr lang="en-US" dirty="0">
                <a:uFill>
                  <a:solidFill>
                    <a:srgbClr val="000000"/>
                  </a:solidFill>
                </a:uFill>
                <a:latin typeface="Baskerville"/>
                <a:ea typeface="Calibri" panose="020F0502020204030204" pitchFamily="34" charset="0"/>
                <a:cs typeface="Calibri" panose="020F0502020204030204" pitchFamily="34" charset="0"/>
              </a:rPr>
              <a:t>Building the Maternal Workforce </a:t>
            </a:r>
          </a:p>
          <a:p>
            <a:pPr marL="362480" indent="-362480" fontAlgn="base">
              <a:lnSpc>
                <a:spcPct val="107000"/>
              </a:lnSpc>
              <a:buClr>
                <a:srgbClr val="000000"/>
              </a:buClr>
              <a:buSzPts val="1100"/>
              <a:buFont typeface="+mj-lt"/>
              <a:buAutoNum type="arabicPeriod"/>
            </a:pPr>
            <a:r>
              <a:rPr lang="en-US" dirty="0">
                <a:uFill>
                  <a:solidFill>
                    <a:srgbClr val="000000"/>
                  </a:solidFill>
                </a:uFill>
                <a:latin typeface="Baskerville"/>
                <a:ea typeface="Calibri" panose="020F0502020204030204" pitchFamily="34" charset="0"/>
                <a:cs typeface="Calibri" panose="020F0502020204030204" pitchFamily="34" charset="0"/>
              </a:rPr>
              <a:t>Collecting and Using Data</a:t>
            </a:r>
            <a:endParaRPr lang="en-US" dirty="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62480" indent="-362480" fontAlgn="base">
              <a:lnSpc>
                <a:spcPct val="107000"/>
              </a:lnSpc>
              <a:buClr>
                <a:srgbClr val="000000"/>
              </a:buClr>
              <a:buSzPts val="1100"/>
              <a:buFont typeface="+mj-lt"/>
              <a:buAutoNum type="arabicPeriod"/>
            </a:pPr>
            <a:r>
              <a:rPr lang="en-US" dirty="0">
                <a:uFill>
                  <a:solidFill>
                    <a:srgbClr val="000000"/>
                  </a:solidFill>
                </a:uFill>
                <a:latin typeface="Baskerville"/>
                <a:ea typeface="Calibri" panose="020F0502020204030204" pitchFamily="34" charset="0"/>
                <a:cs typeface="Calibri" panose="020F0502020204030204" pitchFamily="34" charset="0"/>
              </a:rPr>
              <a:t>Reforming Payment Systems</a:t>
            </a:r>
            <a:endParaRPr lang="en-US" dirty="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62480" indent="-362480" fontAlgn="base">
              <a:lnSpc>
                <a:spcPct val="107000"/>
              </a:lnSpc>
              <a:buClr>
                <a:srgbClr val="000000"/>
              </a:buClr>
              <a:buSzPts val="1100"/>
              <a:buFont typeface="+mj-lt"/>
              <a:buAutoNum type="arabicPeriod"/>
            </a:pPr>
            <a:r>
              <a:rPr lang="en-US" dirty="0">
                <a:uFill>
                  <a:solidFill>
                    <a:srgbClr val="000000"/>
                  </a:solidFill>
                </a:uFill>
                <a:latin typeface="Baskerville"/>
                <a:ea typeface="Calibri" panose="020F0502020204030204" pitchFamily="34" charset="0"/>
                <a:cs typeface="Calibri" panose="020F0502020204030204" pitchFamily="34" charset="0"/>
              </a:rPr>
              <a:t>Improving Community-Based Social Supports </a:t>
            </a:r>
            <a:endParaRPr lang="en-US" dirty="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502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815"/>
            <a:r>
              <a:rPr lang="en-US" dirty="0"/>
              <a:t>In 2023, we launched "MAP to Action." Like today's session, we hosted virtual work sessions for each MAP section, featuring subject matter experts from various sectors, including healthcare, law, community organizations, and government. For recordings and resources from our work session series, visit our website or scan the QR code on this slide. </a:t>
            </a:r>
          </a:p>
          <a:p>
            <a:pPr marL="167815"/>
            <a:endParaRPr lang="en-US" dirty="0"/>
          </a:p>
          <a:p>
            <a:pPr marL="167815"/>
            <a:r>
              <a:rPr lang="en-US" dirty="0"/>
              <a:t>We have held two in-person convenings to foster networking and collaboration amongst our virtual attendees. Our planning for the first convening was shaped by conversations from virtual sessions, leading to the creation of six maternal-infant health values (shown on the right). These values were central to our discussions and continue to guide the Maternity Action Plan work.  We will also be hosting two additional virtual work sessions in 2025.  We hope we can all continue to work together toward the common goal of optimal maternal child health in New Jersey. </a:t>
            </a:r>
          </a:p>
        </p:txBody>
      </p:sp>
    </p:spTree>
    <p:extLst>
      <p:ext uri="{BB962C8B-B14F-4D97-AF65-F5344CB8AC3E}">
        <p14:creationId xmlns:p14="http://schemas.microsoft.com/office/powerpoint/2010/main" val="186515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5</a:t>
            </a:fld>
            <a:endParaRPr lang="en-US"/>
          </a:p>
        </p:txBody>
      </p:sp>
    </p:spTree>
    <p:extLst>
      <p:ext uri="{BB962C8B-B14F-4D97-AF65-F5344CB8AC3E}">
        <p14:creationId xmlns:p14="http://schemas.microsoft.com/office/powerpoint/2010/main" val="358981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we will transition into our first presentation of the day.  We are highlighting a recently released report from the Quality Institute.  Thank you for joining me today as we discuss ‘</a:t>
            </a:r>
            <a:r>
              <a:rPr lang="en-US" i="1" dirty="0"/>
              <a:t>Navigating the Obstacles: The Complex Journey of Perinatal Care in New Jersey.  </a:t>
            </a:r>
            <a:r>
              <a:rPr lang="en-US" i="0" dirty="0"/>
              <a:t>This report</a:t>
            </a:r>
            <a:r>
              <a:rPr lang="en-US" dirty="0"/>
              <a:t> examines coverage gaps and disparities across state-regulated and state-funded insurance programs, highlighting their impact on maternal and infant health outcomes and explores the barriers pregnant individuals face in accessing equitable, high-quality care.</a:t>
            </a:r>
          </a:p>
          <a:p>
            <a:endParaRPr lang="en-US" dirty="0"/>
          </a:p>
          <a:p>
            <a:r>
              <a:rPr lang="en-US" dirty="0"/>
              <a:t>Through patient journeys and data analysis, the report illustrates how coverage of behavioral health, postpartum care, and social supports create challenges for families. It offers actionable policy recommendations to promote equity, expand access, and improve care for all families in New Jersey.</a:t>
            </a:r>
          </a:p>
          <a:p>
            <a:endParaRPr lang="en-US" dirty="0"/>
          </a:p>
          <a:p>
            <a:r>
              <a:rPr lang="en-US" dirty="0"/>
              <a:t>We are grateful to our funders—the Community Health Acceleration Project, NJ Birth Equity Funders Alliance, and the Community Foundation of New Jersey—for supporting this research and the report.</a:t>
            </a:r>
          </a:p>
        </p:txBody>
      </p:sp>
      <p:sp>
        <p:nvSpPr>
          <p:cNvPr id="4" name="Slide Number Placeholder 3"/>
          <p:cNvSpPr>
            <a:spLocks noGrp="1"/>
          </p:cNvSpPr>
          <p:nvPr>
            <p:ph type="sldNum" sz="quarter" idx="5"/>
          </p:nvPr>
        </p:nvSpPr>
        <p:spPr/>
        <p:txBody>
          <a:bodyPr/>
          <a:lstStyle/>
          <a:p>
            <a:fld id="{D7A77A09-FD51-4359-A129-F1365704F4FA}" type="slidenum">
              <a:rPr lang="en-US" smtClean="0"/>
              <a:t>6</a:t>
            </a:fld>
            <a:endParaRPr lang="en-US"/>
          </a:p>
        </p:txBody>
      </p:sp>
    </p:spTree>
    <p:extLst>
      <p:ext uri="{BB962C8B-B14F-4D97-AF65-F5344CB8AC3E}">
        <p14:creationId xmlns:p14="http://schemas.microsoft.com/office/powerpoint/2010/main" val="208139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project is to access to high-quality perinatal care for everyone, which is critical for improving maternal and infant health outcomes. Today, we'll explore three key objectives:</a:t>
            </a:r>
          </a:p>
          <a:p>
            <a:pPr>
              <a:buFont typeface="+mj-lt"/>
              <a:buNone/>
            </a:pPr>
            <a:r>
              <a:rPr lang="en-US" dirty="0"/>
              <a:t>Assessing existing coverage policies for perinatal care.</a:t>
            </a:r>
          </a:p>
          <a:p>
            <a:pPr>
              <a:buFont typeface="+mj-lt"/>
              <a:buNone/>
            </a:pPr>
            <a:r>
              <a:rPr lang="en-US" dirty="0"/>
              <a:t>Identifying gaps and disparities across state-regulated and publicly funded healthcare coverage. And </a:t>
            </a:r>
          </a:p>
          <a:p>
            <a:pPr>
              <a:buFont typeface="+mj-lt"/>
              <a:buNone/>
            </a:pPr>
            <a:r>
              <a:rPr lang="en-US" dirty="0"/>
              <a:t>Recommending policy improvements to enhance access and equity.</a:t>
            </a:r>
          </a:p>
          <a:p>
            <a:endParaRPr lang="en-US" dirty="0"/>
          </a:p>
        </p:txBody>
      </p:sp>
      <p:sp>
        <p:nvSpPr>
          <p:cNvPr id="4" name="Slide Number Placeholder 3"/>
          <p:cNvSpPr>
            <a:spLocks noGrp="1"/>
          </p:cNvSpPr>
          <p:nvPr>
            <p:ph type="sldNum" sz="quarter" idx="5"/>
          </p:nvPr>
        </p:nvSpPr>
        <p:spPr/>
        <p:txBody>
          <a:bodyPr/>
          <a:lstStyle/>
          <a:p>
            <a:fld id="{D7A77A09-FD51-4359-A129-F1365704F4FA}" type="slidenum">
              <a:rPr lang="en-US" smtClean="0"/>
              <a:t>7</a:t>
            </a:fld>
            <a:endParaRPr lang="en-US"/>
          </a:p>
        </p:txBody>
      </p:sp>
    </p:spTree>
    <p:extLst>
      <p:ext uri="{BB962C8B-B14F-4D97-AF65-F5344CB8AC3E}">
        <p14:creationId xmlns:p14="http://schemas.microsoft.com/office/powerpoint/2010/main" val="79074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New Jersey, the scope of perinatal care coverage varies significantly between state-regulated insurance and public health coverage. Key gaps exist in drug benefits, behavioral health services, dental care, and social support benefits such as transportation. For example, while NJ FamilyCare offers comprehensive coverage, programs like the NJ Supplemental Prenatal and Contraceptive Program (SPCP) provide only limited benefits, with critical gaps in care.</a:t>
            </a:r>
          </a:p>
        </p:txBody>
      </p:sp>
      <p:sp>
        <p:nvSpPr>
          <p:cNvPr id="4" name="Slide Number Placeholder 3"/>
          <p:cNvSpPr>
            <a:spLocks noGrp="1"/>
          </p:cNvSpPr>
          <p:nvPr>
            <p:ph type="sldNum" sz="quarter" idx="5"/>
          </p:nvPr>
        </p:nvSpPr>
        <p:spPr/>
        <p:txBody>
          <a:bodyPr/>
          <a:lstStyle/>
          <a:p>
            <a:fld id="{D7A77A09-FD51-4359-A129-F1365704F4FA}" type="slidenum">
              <a:rPr lang="en-US" smtClean="0"/>
              <a:t>8</a:t>
            </a:fld>
            <a:endParaRPr lang="en-US"/>
          </a:p>
        </p:txBody>
      </p:sp>
    </p:spTree>
    <p:extLst>
      <p:ext uri="{BB962C8B-B14F-4D97-AF65-F5344CB8AC3E}">
        <p14:creationId xmlns:p14="http://schemas.microsoft.com/office/powerpoint/2010/main" val="99484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pathways for enrolling in NJ FamilyCare, New Jersey's Medicaid program. In the state, approximately 1/3 of pregnancies and deliveries are covered under Medicaid. </a:t>
            </a:r>
          </a:p>
          <a:p>
            <a:r>
              <a:rPr lang="en-US" dirty="0"/>
              <a:t>There are a number of enrollment pathways, with applications accessible through online applications, phone, mail, or in-person visits to County Welfare Agencies. </a:t>
            </a:r>
          </a:p>
          <a:p>
            <a:endParaRPr lang="en-US" dirty="0"/>
          </a:p>
          <a:p>
            <a:r>
              <a:rPr lang="en-US" dirty="0"/>
              <a:t>Pregnant individuals can also benefit from presumptive eligibility, which allows for immediate temporary coverage, paid through the state’s Medicaid Fee For Service program while their application is being processed. This ensures timely access to care, particularly for those in urgent need like accessing care during the prenatal period.  It is essential that a full application is completed, however, because presumptive eligibility only provided care for a short time frame and full enrollment is needed particularly to enroll in a Medicaid managed care organization.</a:t>
            </a:r>
          </a:p>
        </p:txBody>
      </p:sp>
      <p:sp>
        <p:nvSpPr>
          <p:cNvPr id="4" name="Slide Number Placeholder 3"/>
          <p:cNvSpPr>
            <a:spLocks noGrp="1"/>
          </p:cNvSpPr>
          <p:nvPr>
            <p:ph type="sldNum" sz="quarter" idx="5"/>
          </p:nvPr>
        </p:nvSpPr>
        <p:spPr/>
        <p:txBody>
          <a:bodyPr/>
          <a:lstStyle/>
          <a:p>
            <a:fld id="{D7A77A09-FD51-4359-A129-F1365704F4FA}" type="slidenum">
              <a:rPr lang="en-US" smtClean="0"/>
              <a:t>9</a:t>
            </a:fld>
            <a:endParaRPr lang="en-US"/>
          </a:p>
        </p:txBody>
      </p:sp>
    </p:spTree>
    <p:extLst>
      <p:ext uri="{BB962C8B-B14F-4D97-AF65-F5344CB8AC3E}">
        <p14:creationId xmlns:p14="http://schemas.microsoft.com/office/powerpoint/2010/main" val="22323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njhcqi.org" TargetMode="External"/><Relationship Id="rId7" Type="http://schemas.openxmlformats.org/officeDocument/2006/relationships/hyperlink" Target="https://www.instagram.com/the_quality_institute_nj/"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hyperlink" Target="https://www.linkedin.com/company/new-jersey-health-care-quality-institute-njhcqi-/" TargetMode="External"/><Relationship Id="rId5" Type="http://schemas.openxmlformats.org/officeDocument/2006/relationships/hyperlink" Target="https://www.facebook.com/NJHCQI/" TargetMode="External"/><Relationship Id="rId4" Type="http://schemas.openxmlformats.org/officeDocument/2006/relationships/hyperlink" Target="mailto:info@njhcqi.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info@njhcqi.org" TargetMode="External"/><Relationship Id="rId7" Type="http://schemas.openxmlformats.org/officeDocument/2006/relationships/image" Target="../media/image5.png"/><Relationship Id="rId2" Type="http://schemas.openxmlformats.org/officeDocument/2006/relationships/hyperlink" Target="http://www.njhcqi.org" TargetMode="External"/><Relationship Id="rId1" Type="http://schemas.openxmlformats.org/officeDocument/2006/relationships/slideMaster" Target="../slideMasters/slideMaster2.xml"/><Relationship Id="rId6" Type="http://schemas.openxmlformats.org/officeDocument/2006/relationships/hyperlink" Target="https://www.instagram.com/the_quality_institute_nj/" TargetMode="External"/><Relationship Id="rId5" Type="http://schemas.openxmlformats.org/officeDocument/2006/relationships/hyperlink" Target="https://www.linkedin.com/company/new-jersey-health-care-quality-institute-njhcqi-/" TargetMode="External"/><Relationship Id="rId4" Type="http://schemas.openxmlformats.org/officeDocument/2006/relationships/hyperlink" Target="https://www.facebook.com/NJHCQI/"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info@njhcqi.org" TargetMode="External"/><Relationship Id="rId7" Type="http://schemas.openxmlformats.org/officeDocument/2006/relationships/image" Target="../media/image5.png"/><Relationship Id="rId2" Type="http://schemas.openxmlformats.org/officeDocument/2006/relationships/hyperlink" Target="http://www.njhcqi.org" TargetMode="External"/><Relationship Id="rId1" Type="http://schemas.openxmlformats.org/officeDocument/2006/relationships/slideMaster" Target="../slideMasters/slideMaster2.xml"/><Relationship Id="rId6" Type="http://schemas.openxmlformats.org/officeDocument/2006/relationships/hyperlink" Target="https://www.instagram.com/the_quality_institute_nj/" TargetMode="External"/><Relationship Id="rId5" Type="http://schemas.openxmlformats.org/officeDocument/2006/relationships/hyperlink" Target="https://www.linkedin.com/company/new-jersey-health-care-quality-institute-njhcqi-/" TargetMode="External"/><Relationship Id="rId4" Type="http://schemas.openxmlformats.org/officeDocument/2006/relationships/hyperlink" Target="https://www.facebook.com/NJHCQI/"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info@njhcqi.org" TargetMode="External"/><Relationship Id="rId7" Type="http://schemas.openxmlformats.org/officeDocument/2006/relationships/image" Target="../media/image5.png"/><Relationship Id="rId2" Type="http://schemas.openxmlformats.org/officeDocument/2006/relationships/hyperlink" Target="http://www.njhcqi.org" TargetMode="External"/><Relationship Id="rId1" Type="http://schemas.openxmlformats.org/officeDocument/2006/relationships/slideMaster" Target="../slideMasters/slideMaster2.xml"/><Relationship Id="rId6" Type="http://schemas.openxmlformats.org/officeDocument/2006/relationships/hyperlink" Target="https://www.instagram.com/the_quality_institute_nj/" TargetMode="External"/><Relationship Id="rId5" Type="http://schemas.openxmlformats.org/officeDocument/2006/relationships/hyperlink" Target="https://www.linkedin.com/company/new-jersey-health-care-quality-institute-njhcqi-/" TargetMode="External"/><Relationship Id="rId4" Type="http://schemas.openxmlformats.org/officeDocument/2006/relationships/hyperlink" Target="https://www.facebook.com/NJHCQI/"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082740"/>
        </a:solidFill>
        <a:effectLst/>
      </p:bgPr>
    </p:bg>
    <p:spTree>
      <p:nvGrpSpPr>
        <p:cNvPr id="1" name="Shape 9"/>
        <p:cNvGrpSpPr/>
        <p:nvPr/>
      </p:nvGrpSpPr>
      <p:grpSpPr>
        <a:xfrm>
          <a:off x="0" y="0"/>
          <a:ext cx="0" cy="0"/>
          <a:chOff x="0" y="0"/>
          <a:chExt cx="0" cy="0"/>
        </a:xfrm>
      </p:grpSpPr>
      <p:pic>
        <p:nvPicPr>
          <p:cNvPr id="7" name="Picture 6">
            <a:extLst>
              <a:ext uri="{FF2B5EF4-FFF2-40B4-BE49-F238E27FC236}">
                <a16:creationId xmlns:a16="http://schemas.microsoft.com/office/drawing/2014/main" id="{9E725FA3-8DBA-EFE3-E8DB-6EB1D28F788B}"/>
              </a:ext>
            </a:extLst>
          </p:cNvPr>
          <p:cNvPicPr>
            <a:picLocks noChangeAspect="1"/>
          </p:cNvPicPr>
          <p:nvPr userDrawn="1"/>
        </p:nvPicPr>
        <p:blipFill>
          <a:blip r:embed="rId2"/>
          <a:srcRect l="5429" r="5429"/>
          <a:stretch/>
        </p:blipFill>
        <p:spPr>
          <a:xfrm>
            <a:off x="0" y="29207"/>
            <a:ext cx="18288000" cy="10257794"/>
          </a:xfrm>
          <a:prstGeom prst="rect">
            <a:avLst/>
          </a:prstGeom>
        </p:spPr>
      </p:pic>
      <p:sp>
        <p:nvSpPr>
          <p:cNvPr id="10" name="Google Shape;10;p2"/>
          <p:cNvSpPr txBox="1">
            <a:spLocks noGrp="1"/>
          </p:cNvSpPr>
          <p:nvPr>
            <p:ph type="ctrTitle"/>
          </p:nvPr>
        </p:nvSpPr>
        <p:spPr>
          <a:xfrm>
            <a:off x="4504500" y="3123850"/>
            <a:ext cx="9279000" cy="2683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000"/>
              <a:buFont typeface="Open Sans"/>
              <a:buNone/>
              <a:defRPr sz="8000" b="1">
                <a:solidFill>
                  <a:schemeClr val="lt1"/>
                </a:solidFill>
                <a:latin typeface="Open Sans"/>
                <a:ea typeface="Open Sans"/>
                <a:cs typeface="Open Sans"/>
                <a:sym typeface="Open Sans"/>
              </a:defRPr>
            </a:lvl1pPr>
            <a:lvl2pPr lvl="1" algn="ctr" rtl="0">
              <a:spcBef>
                <a:spcPts val="0"/>
              </a:spcBef>
              <a:spcAft>
                <a:spcPts val="0"/>
              </a:spcAft>
              <a:buSzPts val="5200"/>
              <a:buNone/>
              <a:defRPr sz="10400"/>
            </a:lvl2pPr>
            <a:lvl3pPr lvl="2" algn="ctr" rtl="0">
              <a:spcBef>
                <a:spcPts val="0"/>
              </a:spcBef>
              <a:spcAft>
                <a:spcPts val="0"/>
              </a:spcAft>
              <a:buSzPts val="5200"/>
              <a:buNone/>
              <a:defRPr sz="10400"/>
            </a:lvl3pPr>
            <a:lvl4pPr lvl="3" algn="ctr" rtl="0">
              <a:spcBef>
                <a:spcPts val="0"/>
              </a:spcBef>
              <a:spcAft>
                <a:spcPts val="0"/>
              </a:spcAft>
              <a:buSzPts val="5200"/>
              <a:buNone/>
              <a:defRPr sz="10400"/>
            </a:lvl4pPr>
            <a:lvl5pPr lvl="4" algn="ctr" rtl="0">
              <a:spcBef>
                <a:spcPts val="0"/>
              </a:spcBef>
              <a:spcAft>
                <a:spcPts val="0"/>
              </a:spcAft>
              <a:buSzPts val="5200"/>
              <a:buNone/>
              <a:defRPr sz="10400"/>
            </a:lvl5pPr>
            <a:lvl6pPr lvl="5" algn="ctr" rtl="0">
              <a:spcBef>
                <a:spcPts val="0"/>
              </a:spcBef>
              <a:spcAft>
                <a:spcPts val="0"/>
              </a:spcAft>
              <a:buSzPts val="5200"/>
              <a:buNone/>
              <a:defRPr sz="10400"/>
            </a:lvl6pPr>
            <a:lvl7pPr lvl="6" algn="ctr" rtl="0">
              <a:spcBef>
                <a:spcPts val="0"/>
              </a:spcBef>
              <a:spcAft>
                <a:spcPts val="0"/>
              </a:spcAft>
              <a:buSzPts val="5200"/>
              <a:buNone/>
              <a:defRPr sz="10400"/>
            </a:lvl7pPr>
            <a:lvl8pPr lvl="7" algn="ctr" rtl="0">
              <a:spcBef>
                <a:spcPts val="0"/>
              </a:spcBef>
              <a:spcAft>
                <a:spcPts val="0"/>
              </a:spcAft>
              <a:buSzPts val="5200"/>
              <a:buNone/>
              <a:defRPr sz="10400"/>
            </a:lvl8pPr>
            <a:lvl9pPr lvl="8" algn="ctr" rtl="0">
              <a:spcBef>
                <a:spcPts val="0"/>
              </a:spcBef>
              <a:spcAft>
                <a:spcPts val="0"/>
              </a:spcAft>
              <a:buSzPts val="5200"/>
              <a:buNone/>
              <a:defRPr sz="10400"/>
            </a:lvl9pPr>
          </a:lstStyle>
          <a:p>
            <a:endParaRPr dirty="0"/>
          </a:p>
        </p:txBody>
      </p:sp>
      <p:sp>
        <p:nvSpPr>
          <p:cNvPr id="11" name="Google Shape;11;p2"/>
          <p:cNvSpPr txBox="1">
            <a:spLocks noGrp="1"/>
          </p:cNvSpPr>
          <p:nvPr>
            <p:ph type="subTitle" idx="1"/>
          </p:nvPr>
        </p:nvSpPr>
        <p:spPr>
          <a:xfrm>
            <a:off x="7108800" y="5807650"/>
            <a:ext cx="4070400" cy="114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200"/>
              <a:buFont typeface="Open Sans ExtraBold"/>
              <a:buNone/>
              <a:defRPr sz="2400">
                <a:solidFill>
                  <a:schemeClr val="lt1"/>
                </a:solidFill>
                <a:latin typeface="Open Sans ExtraBold"/>
                <a:ea typeface="Open Sans ExtraBold"/>
                <a:cs typeface="Open Sans ExtraBold"/>
                <a:sym typeface="Open Sans ExtraBold"/>
              </a:defRPr>
            </a:lvl1pPr>
            <a:lvl2pPr lvl="1">
              <a:lnSpc>
                <a:spcPct val="100000"/>
              </a:lnSpc>
              <a:spcBef>
                <a:spcPts val="0"/>
              </a:spcBef>
              <a:spcAft>
                <a:spcPts val="0"/>
              </a:spcAft>
              <a:buSzPts val="2800"/>
              <a:buNone/>
              <a:defRPr sz="5600"/>
            </a:lvl2pPr>
            <a:lvl3pPr lvl="2">
              <a:lnSpc>
                <a:spcPct val="100000"/>
              </a:lnSpc>
              <a:spcBef>
                <a:spcPts val="0"/>
              </a:spcBef>
              <a:spcAft>
                <a:spcPts val="0"/>
              </a:spcAft>
              <a:buSzPts val="2800"/>
              <a:buNone/>
              <a:defRPr sz="5600"/>
            </a:lvl3pPr>
            <a:lvl4pPr lvl="3">
              <a:lnSpc>
                <a:spcPct val="100000"/>
              </a:lnSpc>
              <a:spcBef>
                <a:spcPts val="0"/>
              </a:spcBef>
              <a:spcAft>
                <a:spcPts val="0"/>
              </a:spcAft>
              <a:buSzPts val="2800"/>
              <a:buNone/>
              <a:defRPr sz="5600"/>
            </a:lvl4pPr>
            <a:lvl5pPr lvl="4">
              <a:lnSpc>
                <a:spcPct val="100000"/>
              </a:lnSpc>
              <a:spcBef>
                <a:spcPts val="0"/>
              </a:spcBef>
              <a:spcAft>
                <a:spcPts val="0"/>
              </a:spcAft>
              <a:buSzPts val="2800"/>
              <a:buNone/>
              <a:defRPr sz="5600"/>
            </a:lvl5pPr>
            <a:lvl6pPr lvl="5">
              <a:lnSpc>
                <a:spcPct val="100000"/>
              </a:lnSpc>
              <a:spcBef>
                <a:spcPts val="0"/>
              </a:spcBef>
              <a:spcAft>
                <a:spcPts val="0"/>
              </a:spcAft>
              <a:buSzPts val="2800"/>
              <a:buNone/>
              <a:defRPr sz="5600"/>
            </a:lvl6pPr>
            <a:lvl7pPr lvl="6">
              <a:lnSpc>
                <a:spcPct val="100000"/>
              </a:lnSpc>
              <a:spcBef>
                <a:spcPts val="0"/>
              </a:spcBef>
              <a:spcAft>
                <a:spcPts val="0"/>
              </a:spcAft>
              <a:buSzPts val="2800"/>
              <a:buNone/>
              <a:defRPr sz="5600"/>
            </a:lvl7pPr>
            <a:lvl8pPr lvl="7">
              <a:lnSpc>
                <a:spcPct val="100000"/>
              </a:lnSpc>
              <a:spcBef>
                <a:spcPts val="0"/>
              </a:spcBef>
              <a:spcAft>
                <a:spcPts val="0"/>
              </a:spcAft>
              <a:buSzPts val="2800"/>
              <a:buNone/>
              <a:defRPr sz="5600"/>
            </a:lvl8pPr>
            <a:lvl9pPr lvl="8">
              <a:lnSpc>
                <a:spcPct val="100000"/>
              </a:lnSpc>
              <a:spcBef>
                <a:spcPts val="0"/>
              </a:spcBef>
              <a:spcAft>
                <a:spcPts val="0"/>
              </a:spcAft>
              <a:buSzPts val="2800"/>
              <a:buNone/>
              <a:defRPr sz="5600"/>
            </a:lvl9pPr>
          </a:lstStyle>
          <a:p>
            <a:endParaRPr dirty="0"/>
          </a:p>
        </p:txBody>
      </p:sp>
      <p:pic>
        <p:nvPicPr>
          <p:cNvPr id="14" name="Picture 13" descr="A black and white sign with white text&#10;&#10;Description automatically generated">
            <a:extLst>
              <a:ext uri="{FF2B5EF4-FFF2-40B4-BE49-F238E27FC236}">
                <a16:creationId xmlns:a16="http://schemas.microsoft.com/office/drawing/2014/main" id="{7EAE3DAA-244D-7596-5CF2-0C094104C93A}"/>
              </a:ext>
            </a:extLst>
          </p:cNvPr>
          <p:cNvPicPr>
            <a:picLocks noChangeAspect="1"/>
          </p:cNvPicPr>
          <p:nvPr userDrawn="1"/>
        </p:nvPicPr>
        <p:blipFill>
          <a:blip r:embed="rId3"/>
          <a:stretch>
            <a:fillRect/>
          </a:stretch>
        </p:blipFill>
        <p:spPr>
          <a:xfrm>
            <a:off x="400048" y="9057892"/>
            <a:ext cx="2702804" cy="828860"/>
          </a:xfrm>
          <a:prstGeom prst="rect">
            <a:avLst/>
          </a:prstGeom>
        </p:spPr>
      </p:pic>
    </p:spTree>
    <p:extLst>
      <p:ext uri="{BB962C8B-B14F-4D97-AF65-F5344CB8AC3E}">
        <p14:creationId xmlns:p14="http://schemas.microsoft.com/office/powerpoint/2010/main" val="105916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
  <p:cSld name="Transition Slide">
    <p:bg>
      <p:bgPr>
        <a:solidFill>
          <a:srgbClr val="1D4595"/>
        </a:solidFill>
        <a:effectLst/>
      </p:bgPr>
    </p:bg>
    <p:spTree>
      <p:nvGrpSpPr>
        <p:cNvPr id="1" name="Shape 26"/>
        <p:cNvGrpSpPr/>
        <p:nvPr/>
      </p:nvGrpSpPr>
      <p:grpSpPr>
        <a:xfrm>
          <a:off x="0" y="0"/>
          <a:ext cx="0" cy="0"/>
          <a:chOff x="0" y="0"/>
          <a:chExt cx="0" cy="0"/>
        </a:xfrm>
      </p:grpSpPr>
      <p:pic>
        <p:nvPicPr>
          <p:cNvPr id="4" name="Picture 3" descr="A blue background with white squares&#10;&#10;Description automatically generated">
            <a:extLst>
              <a:ext uri="{FF2B5EF4-FFF2-40B4-BE49-F238E27FC236}">
                <a16:creationId xmlns:a16="http://schemas.microsoft.com/office/drawing/2014/main" id="{062BD487-FAA0-70C2-58E0-406A2C9ABA9A}"/>
              </a:ext>
            </a:extLst>
          </p:cNvPr>
          <p:cNvPicPr>
            <a:picLocks noChangeAspect="1"/>
          </p:cNvPicPr>
          <p:nvPr userDrawn="1"/>
        </p:nvPicPr>
        <p:blipFill rotWithShape="1">
          <a:blip r:embed="rId2"/>
          <a:srcRect t="-1" b="-13813"/>
          <a:stretch/>
        </p:blipFill>
        <p:spPr>
          <a:xfrm>
            <a:off x="7816" y="0"/>
            <a:ext cx="18076984" cy="10287000"/>
          </a:xfrm>
          <a:prstGeom prst="rect">
            <a:avLst/>
          </a:prstGeom>
        </p:spPr>
      </p:pic>
      <p:sp>
        <p:nvSpPr>
          <p:cNvPr id="28" name="Google Shape;28;p4"/>
          <p:cNvSpPr txBox="1">
            <a:spLocks noGrp="1"/>
          </p:cNvSpPr>
          <p:nvPr>
            <p:ph type="subTitle" idx="1"/>
          </p:nvPr>
        </p:nvSpPr>
        <p:spPr>
          <a:xfrm>
            <a:off x="623404" y="3802600"/>
            <a:ext cx="8314200" cy="1980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3000"/>
              <a:buFont typeface="Open Sans ExtraBold"/>
              <a:buNone/>
              <a:defRPr sz="6000">
                <a:solidFill>
                  <a:schemeClr val="lt1"/>
                </a:solidFill>
                <a:latin typeface="Open Sans ExtraBold"/>
                <a:ea typeface="Open Sans ExtraBold"/>
                <a:cs typeface="Open Sans ExtraBold"/>
                <a:sym typeface="Open Sans ExtraBold"/>
              </a:defRPr>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endParaRPr/>
          </a:p>
        </p:txBody>
      </p:sp>
      <p:sp>
        <p:nvSpPr>
          <p:cNvPr id="29" name="Google Shape;29;p4"/>
          <p:cNvSpPr txBox="1">
            <a:spLocks noGrp="1"/>
          </p:cNvSpPr>
          <p:nvPr>
            <p:ph type="sldNum" idx="12"/>
          </p:nvPr>
        </p:nvSpPr>
        <p:spPr>
          <a:xfrm>
            <a:off x="3577374" y="9470502"/>
            <a:ext cx="3337200" cy="553800"/>
          </a:xfrm>
          <a:prstGeom prst="rect">
            <a:avLst/>
          </a:prstGeom>
        </p:spPr>
        <p:txBody>
          <a:bodyPr spcFirstLastPara="1" wrap="square" lIns="91425" tIns="91425" rIns="91425" bIns="91425" anchor="ctr" anchorCtr="0">
            <a:noAutofit/>
          </a:bodyPr>
          <a:lstStyle>
            <a:lvl1pPr lvl="0" algn="l" rtl="0">
              <a:lnSpc>
                <a:spcPct val="80000"/>
              </a:lnSpc>
              <a:buSzPts val="523"/>
              <a:buNone/>
              <a:defRPr sz="1600">
                <a:solidFill>
                  <a:srgbClr val="0AD084"/>
                </a:solidFill>
                <a:latin typeface="Open Sans ExtraBold"/>
                <a:ea typeface="Open Sans ExtraBold"/>
                <a:cs typeface="Open Sans ExtraBold"/>
                <a:sym typeface="Open Sans ExtraBold"/>
              </a:defRPr>
            </a:lvl1pPr>
            <a:lvl2pPr lvl="1" algn="l" rtl="0">
              <a:lnSpc>
                <a:spcPct val="80000"/>
              </a:lnSpc>
              <a:buSzPts val="523"/>
              <a:buNone/>
              <a:defRPr sz="1600">
                <a:solidFill>
                  <a:srgbClr val="40C6F3"/>
                </a:solidFill>
                <a:latin typeface="Open Sans ExtraBold"/>
                <a:ea typeface="Open Sans ExtraBold"/>
                <a:cs typeface="Open Sans ExtraBold"/>
                <a:sym typeface="Open Sans ExtraBold"/>
              </a:defRPr>
            </a:lvl2pPr>
            <a:lvl3pPr lvl="2" algn="l" rtl="0">
              <a:lnSpc>
                <a:spcPct val="80000"/>
              </a:lnSpc>
              <a:buSzPts val="523"/>
              <a:buNone/>
              <a:defRPr sz="1600">
                <a:solidFill>
                  <a:srgbClr val="40C6F3"/>
                </a:solidFill>
                <a:latin typeface="Open Sans ExtraBold"/>
                <a:ea typeface="Open Sans ExtraBold"/>
                <a:cs typeface="Open Sans ExtraBold"/>
                <a:sym typeface="Open Sans ExtraBold"/>
              </a:defRPr>
            </a:lvl3pPr>
            <a:lvl4pPr lvl="3" algn="l" rtl="0">
              <a:lnSpc>
                <a:spcPct val="80000"/>
              </a:lnSpc>
              <a:buSzPts val="523"/>
              <a:buNone/>
              <a:defRPr sz="1600">
                <a:solidFill>
                  <a:srgbClr val="40C6F3"/>
                </a:solidFill>
                <a:latin typeface="Open Sans ExtraBold"/>
                <a:ea typeface="Open Sans ExtraBold"/>
                <a:cs typeface="Open Sans ExtraBold"/>
                <a:sym typeface="Open Sans ExtraBold"/>
              </a:defRPr>
            </a:lvl4pPr>
            <a:lvl5pPr lvl="4" algn="l" rtl="0">
              <a:lnSpc>
                <a:spcPct val="80000"/>
              </a:lnSpc>
              <a:buSzPts val="523"/>
              <a:buNone/>
              <a:defRPr sz="1600">
                <a:solidFill>
                  <a:srgbClr val="40C6F3"/>
                </a:solidFill>
                <a:latin typeface="Open Sans ExtraBold"/>
                <a:ea typeface="Open Sans ExtraBold"/>
                <a:cs typeface="Open Sans ExtraBold"/>
                <a:sym typeface="Open Sans ExtraBold"/>
              </a:defRPr>
            </a:lvl5pPr>
            <a:lvl6pPr lvl="5" algn="l" rtl="0">
              <a:lnSpc>
                <a:spcPct val="80000"/>
              </a:lnSpc>
              <a:buSzPts val="523"/>
              <a:buNone/>
              <a:defRPr sz="1600">
                <a:solidFill>
                  <a:srgbClr val="40C6F3"/>
                </a:solidFill>
                <a:latin typeface="Open Sans ExtraBold"/>
                <a:ea typeface="Open Sans ExtraBold"/>
                <a:cs typeface="Open Sans ExtraBold"/>
                <a:sym typeface="Open Sans ExtraBold"/>
              </a:defRPr>
            </a:lvl6pPr>
            <a:lvl7pPr lvl="6" algn="l" rtl="0">
              <a:lnSpc>
                <a:spcPct val="80000"/>
              </a:lnSpc>
              <a:buSzPts val="523"/>
              <a:buNone/>
              <a:defRPr sz="1600">
                <a:solidFill>
                  <a:srgbClr val="40C6F3"/>
                </a:solidFill>
                <a:latin typeface="Open Sans ExtraBold"/>
                <a:ea typeface="Open Sans ExtraBold"/>
                <a:cs typeface="Open Sans ExtraBold"/>
                <a:sym typeface="Open Sans ExtraBold"/>
              </a:defRPr>
            </a:lvl7pPr>
            <a:lvl8pPr lvl="7" algn="l" rtl="0">
              <a:lnSpc>
                <a:spcPct val="80000"/>
              </a:lnSpc>
              <a:buSzPts val="523"/>
              <a:buNone/>
              <a:defRPr sz="1600">
                <a:solidFill>
                  <a:srgbClr val="40C6F3"/>
                </a:solidFill>
                <a:latin typeface="Open Sans ExtraBold"/>
                <a:ea typeface="Open Sans ExtraBold"/>
                <a:cs typeface="Open Sans ExtraBold"/>
                <a:sym typeface="Open Sans ExtraBold"/>
              </a:defRPr>
            </a:lvl8pPr>
            <a:lvl9pPr lvl="8" algn="l" rtl="0">
              <a:lnSpc>
                <a:spcPct val="80000"/>
              </a:lnSpc>
              <a:buSzPts val="523"/>
              <a:buNone/>
              <a:defRPr sz="1600">
                <a:solidFill>
                  <a:srgbClr val="40C6F3"/>
                </a:solidFill>
                <a:latin typeface="Open Sans ExtraBold"/>
                <a:ea typeface="Open Sans ExtraBold"/>
                <a:cs typeface="Open Sans ExtraBold"/>
                <a:sym typeface="Open Sans ExtraBold"/>
              </a:defRPr>
            </a:lvl9pPr>
          </a:lstStyle>
          <a:p>
            <a:r>
              <a:rPr lang="en-US" dirty="0"/>
              <a:t>MATERNITY ACTION PLAN</a:t>
            </a:r>
          </a:p>
        </p:txBody>
      </p:sp>
      <p:sp>
        <p:nvSpPr>
          <p:cNvPr id="30" name="Google Shape;30;p4"/>
          <p:cNvSpPr txBox="1"/>
          <p:nvPr/>
        </p:nvSpPr>
        <p:spPr>
          <a:xfrm>
            <a:off x="8651654" y="9444075"/>
            <a:ext cx="8447400" cy="830936"/>
          </a:xfrm>
          <a:prstGeom prst="rect">
            <a:avLst/>
          </a:prstGeom>
          <a:noFill/>
          <a:ln>
            <a:noFill/>
          </a:ln>
        </p:spPr>
        <p:txBody>
          <a:bodyPr spcFirstLastPara="1" wrap="square" lIns="182850" tIns="182850" rIns="182850" bIns="182850" anchor="t" anchorCtr="0">
            <a:spAutoFit/>
          </a:bodyPr>
          <a:lstStyle/>
          <a:p>
            <a:pPr marL="0" lvl="0" indent="0" algn="r" rtl="0">
              <a:lnSpc>
                <a:spcPct val="150000"/>
              </a:lnSpc>
              <a:spcBef>
                <a:spcPts val="0"/>
              </a:spcBef>
              <a:spcAft>
                <a:spcPts val="0"/>
              </a:spcAft>
              <a:buNone/>
            </a:pPr>
            <a:r>
              <a:rPr lang="en" sz="1200" b="1" dirty="0">
                <a:solidFill>
                  <a:schemeClr val="lt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www.njhcqi.org</a:t>
            </a:r>
            <a:r>
              <a:rPr lang="en" sz="1200" b="1" dirty="0">
                <a:solidFill>
                  <a:schemeClr val="lt1"/>
                </a:solidFill>
                <a:latin typeface="Open Sans"/>
                <a:ea typeface="Open Sans"/>
                <a:cs typeface="Open Sans"/>
                <a:sym typeface="Open Sans"/>
              </a:rPr>
              <a:t> | </a:t>
            </a:r>
            <a:r>
              <a:rPr lang="en" sz="1200" b="1" dirty="0">
                <a:solidFill>
                  <a:schemeClr val="lt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info@njhcqi.org</a:t>
            </a:r>
            <a:r>
              <a:rPr lang="en" sz="1200" b="1" dirty="0">
                <a:solidFill>
                  <a:schemeClr val="lt1"/>
                </a:solidFill>
                <a:latin typeface="Open Sans"/>
                <a:ea typeface="Open Sans"/>
                <a:cs typeface="Open Sans"/>
                <a:sym typeface="Open Sans"/>
              </a:rPr>
              <a:t> | 609.452.5980  | </a:t>
            </a:r>
            <a:r>
              <a:rPr lang="en" sz="1200" b="1" dirty="0">
                <a:solidFill>
                  <a:schemeClr val="lt1"/>
                </a:solidFill>
                <a:uFill>
                  <a:noFill/>
                </a:uFill>
                <a:latin typeface="Open Sans"/>
                <a:ea typeface="Open Sans"/>
                <a:cs typeface="Open Sans"/>
                <a:sym typeface="Open Sans"/>
              </a:rPr>
              <a:t>X</a:t>
            </a:r>
            <a:r>
              <a:rPr lang="en" sz="1200" b="1" dirty="0">
                <a:solidFill>
                  <a:schemeClr val="lt1"/>
                </a:solidFill>
                <a:latin typeface="Open Sans"/>
                <a:ea typeface="Open Sans"/>
                <a:cs typeface="Open Sans"/>
                <a:sym typeface="Open Sans"/>
              </a:rPr>
              <a:t> | </a:t>
            </a:r>
            <a:r>
              <a:rPr lang="en" sz="1200" b="1" dirty="0">
                <a:solidFill>
                  <a:schemeClr val="lt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Facebook</a:t>
            </a:r>
            <a:r>
              <a:rPr lang="en" sz="1200" b="1" dirty="0">
                <a:solidFill>
                  <a:schemeClr val="lt1"/>
                </a:solidFill>
                <a:latin typeface="Open Sans"/>
                <a:ea typeface="Open Sans"/>
                <a:cs typeface="Open Sans"/>
                <a:sym typeface="Open Sans"/>
              </a:rPr>
              <a:t> | </a:t>
            </a:r>
            <a:r>
              <a:rPr lang="en" sz="1200" b="1" dirty="0">
                <a:solidFill>
                  <a:schemeClr val="lt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LinkedIn</a:t>
            </a:r>
            <a:r>
              <a:rPr lang="en" sz="1200" b="1" dirty="0">
                <a:solidFill>
                  <a:schemeClr val="lt1"/>
                </a:solidFill>
                <a:latin typeface="Open Sans"/>
                <a:ea typeface="Open Sans"/>
                <a:cs typeface="Open Sans"/>
                <a:sym typeface="Open Sans"/>
              </a:rPr>
              <a:t> | </a:t>
            </a:r>
            <a:r>
              <a:rPr lang="en" sz="1200" b="1" dirty="0">
                <a:solidFill>
                  <a:schemeClr val="lt1"/>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Instagram</a:t>
            </a:r>
            <a:endParaRPr sz="1200" b="1" dirty="0">
              <a:solidFill>
                <a:schemeClr val="lt1"/>
              </a:solidFill>
              <a:latin typeface="Open Sans"/>
              <a:ea typeface="Open Sans"/>
              <a:cs typeface="Open Sans"/>
              <a:sym typeface="Open Sans"/>
            </a:endParaRPr>
          </a:p>
          <a:p>
            <a:pPr marL="0" lvl="0" indent="0" algn="l" rtl="0">
              <a:spcBef>
                <a:spcPts val="0"/>
              </a:spcBef>
              <a:spcAft>
                <a:spcPts val="0"/>
              </a:spcAft>
              <a:buNone/>
            </a:pPr>
            <a:endParaRPr sz="1200" b="1" dirty="0">
              <a:solidFill>
                <a:schemeClr val="lt1"/>
              </a:solidFill>
              <a:latin typeface="Open Sans"/>
              <a:ea typeface="Open Sans"/>
              <a:cs typeface="Open Sans"/>
              <a:sym typeface="Open Sans"/>
            </a:endParaRPr>
          </a:p>
        </p:txBody>
      </p:sp>
      <p:sp>
        <p:nvSpPr>
          <p:cNvPr id="31" name="Google Shape;31;p4"/>
          <p:cNvSpPr/>
          <p:nvPr/>
        </p:nvSpPr>
        <p:spPr>
          <a:xfrm>
            <a:off x="2926450" y="9334750"/>
            <a:ext cx="14437200" cy="40200"/>
          </a:xfrm>
          <a:prstGeom prst="rect">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32" name="Google Shape;32;p4"/>
          <p:cNvSpPr/>
          <p:nvPr/>
        </p:nvSpPr>
        <p:spPr>
          <a:xfrm>
            <a:off x="951550" y="9334750"/>
            <a:ext cx="2668800" cy="40200"/>
          </a:xfrm>
          <a:prstGeom prst="rect">
            <a:avLst/>
          </a:prstGeom>
          <a:solidFill>
            <a:srgbClr val="0AD08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pic>
        <p:nvPicPr>
          <p:cNvPr id="33" name="Google Shape;33;p4"/>
          <p:cNvPicPr preferRelativeResize="0"/>
          <p:nvPr/>
        </p:nvPicPr>
        <p:blipFill>
          <a:blip r:embed="rId8" cstate="print">
            <a:alphaModFix/>
            <a:extLst>
              <a:ext uri="{28A0092B-C50C-407E-A947-70E740481C1C}">
                <a14:useLocalDpi xmlns:a14="http://schemas.microsoft.com/office/drawing/2010/main" val="0"/>
              </a:ext>
            </a:extLst>
          </a:blip>
          <a:stretch>
            <a:fillRect/>
          </a:stretch>
        </p:blipFill>
        <p:spPr>
          <a:xfrm>
            <a:off x="908542" y="9532216"/>
            <a:ext cx="2668800" cy="278876"/>
          </a:xfrm>
          <a:prstGeom prst="rect">
            <a:avLst/>
          </a:prstGeom>
          <a:noFill/>
          <a:ln>
            <a:noFill/>
          </a:ln>
        </p:spPr>
      </p:pic>
      <p:sp>
        <p:nvSpPr>
          <p:cNvPr id="34" name="Google Shape;34;p4"/>
          <p:cNvSpPr txBox="1">
            <a:spLocks noGrp="1"/>
          </p:cNvSpPr>
          <p:nvPr>
            <p:ph type="sldNum" idx="2"/>
          </p:nvPr>
        </p:nvSpPr>
        <p:spPr>
          <a:xfrm>
            <a:off x="16415580" y="9439144"/>
            <a:ext cx="1097400" cy="787200"/>
          </a:xfrm>
          <a:prstGeom prst="rect">
            <a:avLst/>
          </a:prstGeom>
        </p:spPr>
        <p:txBody>
          <a:bodyPr spcFirstLastPara="1" wrap="square" lIns="91425" tIns="91425" rIns="91425" bIns="91425" anchor="t" anchorCtr="0">
            <a:normAutofit/>
          </a:bodyPr>
          <a:lstStyle>
            <a:lvl1pPr lvl="0" rtl="0">
              <a:buNone/>
              <a:defRPr>
                <a:solidFill>
                  <a:schemeClr val="lt1"/>
                </a:solidFill>
                <a:latin typeface="Open Sans ExtraBold"/>
                <a:ea typeface="Open Sans ExtraBold"/>
                <a:cs typeface="Open Sans ExtraBold"/>
                <a:sym typeface="Open Sans ExtraBold"/>
              </a:defRPr>
            </a:lvl1pPr>
            <a:lvl2pPr lvl="1" rtl="0">
              <a:buNone/>
              <a:defRPr>
                <a:solidFill>
                  <a:schemeClr val="lt1"/>
                </a:solidFill>
                <a:latin typeface="Open Sans ExtraBold"/>
                <a:ea typeface="Open Sans ExtraBold"/>
                <a:cs typeface="Open Sans ExtraBold"/>
                <a:sym typeface="Open Sans ExtraBold"/>
              </a:defRPr>
            </a:lvl2pPr>
            <a:lvl3pPr lvl="2" rtl="0">
              <a:buNone/>
              <a:defRPr>
                <a:solidFill>
                  <a:schemeClr val="lt1"/>
                </a:solidFill>
                <a:latin typeface="Open Sans ExtraBold"/>
                <a:ea typeface="Open Sans ExtraBold"/>
                <a:cs typeface="Open Sans ExtraBold"/>
                <a:sym typeface="Open Sans ExtraBold"/>
              </a:defRPr>
            </a:lvl3pPr>
            <a:lvl4pPr lvl="3" rtl="0">
              <a:buNone/>
              <a:defRPr>
                <a:solidFill>
                  <a:schemeClr val="lt1"/>
                </a:solidFill>
                <a:latin typeface="Open Sans ExtraBold"/>
                <a:ea typeface="Open Sans ExtraBold"/>
                <a:cs typeface="Open Sans ExtraBold"/>
                <a:sym typeface="Open Sans ExtraBold"/>
              </a:defRPr>
            </a:lvl4pPr>
            <a:lvl5pPr lvl="4" rtl="0">
              <a:buNone/>
              <a:defRPr>
                <a:solidFill>
                  <a:schemeClr val="lt1"/>
                </a:solidFill>
                <a:latin typeface="Open Sans ExtraBold"/>
                <a:ea typeface="Open Sans ExtraBold"/>
                <a:cs typeface="Open Sans ExtraBold"/>
                <a:sym typeface="Open Sans ExtraBold"/>
              </a:defRPr>
            </a:lvl5pPr>
            <a:lvl6pPr lvl="5" rtl="0">
              <a:buNone/>
              <a:defRPr>
                <a:solidFill>
                  <a:schemeClr val="lt1"/>
                </a:solidFill>
                <a:latin typeface="Open Sans ExtraBold"/>
                <a:ea typeface="Open Sans ExtraBold"/>
                <a:cs typeface="Open Sans ExtraBold"/>
                <a:sym typeface="Open Sans ExtraBold"/>
              </a:defRPr>
            </a:lvl6pPr>
            <a:lvl7pPr lvl="6" rtl="0">
              <a:buNone/>
              <a:defRPr>
                <a:solidFill>
                  <a:schemeClr val="lt1"/>
                </a:solidFill>
                <a:latin typeface="Open Sans ExtraBold"/>
                <a:ea typeface="Open Sans ExtraBold"/>
                <a:cs typeface="Open Sans ExtraBold"/>
                <a:sym typeface="Open Sans ExtraBold"/>
              </a:defRPr>
            </a:lvl7pPr>
            <a:lvl8pPr lvl="7" rtl="0">
              <a:buNone/>
              <a:defRPr>
                <a:solidFill>
                  <a:schemeClr val="lt1"/>
                </a:solidFill>
                <a:latin typeface="Open Sans ExtraBold"/>
                <a:ea typeface="Open Sans ExtraBold"/>
                <a:cs typeface="Open Sans ExtraBold"/>
                <a:sym typeface="Open Sans ExtraBold"/>
              </a:defRPr>
            </a:lvl8pPr>
            <a:lvl9pPr lvl="8" rtl="0">
              <a:buNone/>
              <a:defRPr>
                <a:solidFill>
                  <a:schemeClr val="lt1"/>
                </a:solidFill>
                <a:latin typeface="Open Sans ExtraBold"/>
                <a:ea typeface="Open Sans ExtraBold"/>
                <a:cs typeface="Open Sans ExtraBold"/>
                <a:sym typeface="Open Sans ExtraBol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9798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ody Slide (multi image)">
  <p:cSld name="Body Slide (multi image)">
    <p:spTree>
      <p:nvGrpSpPr>
        <p:cNvPr id="1" name="Shape 35"/>
        <p:cNvGrpSpPr/>
        <p:nvPr/>
      </p:nvGrpSpPr>
      <p:grpSpPr>
        <a:xfrm>
          <a:off x="0" y="0"/>
          <a:ext cx="0" cy="0"/>
          <a:chOff x="0" y="0"/>
          <a:chExt cx="0" cy="0"/>
        </a:xfrm>
      </p:grpSpPr>
      <p:sp>
        <p:nvSpPr>
          <p:cNvPr id="36" name="Google Shape;36;p5"/>
          <p:cNvSpPr/>
          <p:nvPr/>
        </p:nvSpPr>
        <p:spPr>
          <a:xfrm>
            <a:off x="9082350" y="4542850"/>
            <a:ext cx="6057600" cy="43122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37" name="Google Shape;37;p5"/>
          <p:cNvSpPr/>
          <p:nvPr/>
        </p:nvSpPr>
        <p:spPr>
          <a:xfrm>
            <a:off x="2926450" y="9334750"/>
            <a:ext cx="14437200" cy="40200"/>
          </a:xfrm>
          <a:prstGeom prst="rect">
            <a:avLst/>
          </a:prstGeom>
          <a:solidFill>
            <a:srgbClr val="082740"/>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38" name="Google Shape;38;p5"/>
          <p:cNvSpPr/>
          <p:nvPr/>
        </p:nvSpPr>
        <p:spPr>
          <a:xfrm>
            <a:off x="951550" y="9334750"/>
            <a:ext cx="2668800" cy="40200"/>
          </a:xfrm>
          <a:prstGeom prst="rect">
            <a:avLst/>
          </a:prstGeom>
          <a:solidFill>
            <a:srgbClr val="0AD08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39" name="Google Shape;39;p5"/>
          <p:cNvSpPr txBox="1">
            <a:spLocks noGrp="1"/>
          </p:cNvSpPr>
          <p:nvPr>
            <p:ph type="sldNum" idx="12"/>
          </p:nvPr>
        </p:nvSpPr>
        <p:spPr>
          <a:xfrm>
            <a:off x="3577374" y="9470502"/>
            <a:ext cx="3337200" cy="553800"/>
          </a:xfrm>
          <a:prstGeom prst="rect">
            <a:avLst/>
          </a:prstGeom>
        </p:spPr>
        <p:txBody>
          <a:bodyPr spcFirstLastPara="1" wrap="square" lIns="91425" tIns="91425" rIns="91425" bIns="91425" anchor="ctr" anchorCtr="0">
            <a:noAutofit/>
          </a:bodyPr>
          <a:lstStyle>
            <a:lvl1pPr lvl="0" algn="l" rtl="0">
              <a:lnSpc>
                <a:spcPct val="80000"/>
              </a:lnSpc>
              <a:buSzPts val="523"/>
              <a:buNone/>
              <a:defRPr sz="1600">
                <a:solidFill>
                  <a:srgbClr val="2572B9"/>
                </a:solidFill>
                <a:latin typeface="Open Sans ExtraBold"/>
                <a:ea typeface="Open Sans ExtraBold"/>
                <a:cs typeface="Open Sans ExtraBold"/>
                <a:sym typeface="Open Sans ExtraBold"/>
              </a:defRPr>
            </a:lvl1pPr>
            <a:lvl2pPr lvl="1" algn="l" rtl="0">
              <a:lnSpc>
                <a:spcPct val="80000"/>
              </a:lnSpc>
              <a:buSzPts val="523"/>
              <a:buNone/>
              <a:defRPr sz="1600">
                <a:solidFill>
                  <a:srgbClr val="2572B9"/>
                </a:solidFill>
                <a:latin typeface="Open Sans ExtraBold"/>
                <a:ea typeface="Open Sans ExtraBold"/>
                <a:cs typeface="Open Sans ExtraBold"/>
                <a:sym typeface="Open Sans ExtraBold"/>
              </a:defRPr>
            </a:lvl2pPr>
            <a:lvl3pPr lvl="2" algn="l" rtl="0">
              <a:lnSpc>
                <a:spcPct val="80000"/>
              </a:lnSpc>
              <a:buSzPts val="523"/>
              <a:buNone/>
              <a:defRPr sz="1600">
                <a:solidFill>
                  <a:srgbClr val="2572B9"/>
                </a:solidFill>
                <a:latin typeface="Open Sans ExtraBold"/>
                <a:ea typeface="Open Sans ExtraBold"/>
                <a:cs typeface="Open Sans ExtraBold"/>
                <a:sym typeface="Open Sans ExtraBold"/>
              </a:defRPr>
            </a:lvl3pPr>
            <a:lvl4pPr lvl="3" algn="l" rtl="0">
              <a:lnSpc>
                <a:spcPct val="80000"/>
              </a:lnSpc>
              <a:buSzPts val="523"/>
              <a:buNone/>
              <a:defRPr sz="1600">
                <a:solidFill>
                  <a:srgbClr val="2572B9"/>
                </a:solidFill>
                <a:latin typeface="Open Sans ExtraBold"/>
                <a:ea typeface="Open Sans ExtraBold"/>
                <a:cs typeface="Open Sans ExtraBold"/>
                <a:sym typeface="Open Sans ExtraBold"/>
              </a:defRPr>
            </a:lvl4pPr>
            <a:lvl5pPr lvl="4" algn="l" rtl="0">
              <a:lnSpc>
                <a:spcPct val="80000"/>
              </a:lnSpc>
              <a:buSzPts val="523"/>
              <a:buNone/>
              <a:defRPr sz="1600">
                <a:solidFill>
                  <a:srgbClr val="2572B9"/>
                </a:solidFill>
                <a:latin typeface="Open Sans ExtraBold"/>
                <a:ea typeface="Open Sans ExtraBold"/>
                <a:cs typeface="Open Sans ExtraBold"/>
                <a:sym typeface="Open Sans ExtraBold"/>
              </a:defRPr>
            </a:lvl5pPr>
            <a:lvl6pPr lvl="5" algn="l" rtl="0">
              <a:lnSpc>
                <a:spcPct val="80000"/>
              </a:lnSpc>
              <a:buSzPts val="523"/>
              <a:buNone/>
              <a:defRPr sz="1600">
                <a:solidFill>
                  <a:srgbClr val="2572B9"/>
                </a:solidFill>
                <a:latin typeface="Open Sans ExtraBold"/>
                <a:ea typeface="Open Sans ExtraBold"/>
                <a:cs typeface="Open Sans ExtraBold"/>
                <a:sym typeface="Open Sans ExtraBold"/>
              </a:defRPr>
            </a:lvl6pPr>
            <a:lvl7pPr lvl="6" algn="l" rtl="0">
              <a:lnSpc>
                <a:spcPct val="80000"/>
              </a:lnSpc>
              <a:buSzPts val="523"/>
              <a:buNone/>
              <a:defRPr sz="1600">
                <a:solidFill>
                  <a:srgbClr val="2572B9"/>
                </a:solidFill>
                <a:latin typeface="Open Sans ExtraBold"/>
                <a:ea typeface="Open Sans ExtraBold"/>
                <a:cs typeface="Open Sans ExtraBold"/>
                <a:sym typeface="Open Sans ExtraBold"/>
              </a:defRPr>
            </a:lvl7pPr>
            <a:lvl8pPr lvl="7" algn="l" rtl="0">
              <a:lnSpc>
                <a:spcPct val="80000"/>
              </a:lnSpc>
              <a:buSzPts val="523"/>
              <a:buNone/>
              <a:defRPr sz="1600">
                <a:solidFill>
                  <a:srgbClr val="2572B9"/>
                </a:solidFill>
                <a:latin typeface="Open Sans ExtraBold"/>
                <a:ea typeface="Open Sans ExtraBold"/>
                <a:cs typeface="Open Sans ExtraBold"/>
                <a:sym typeface="Open Sans ExtraBold"/>
              </a:defRPr>
            </a:lvl8pPr>
            <a:lvl9pPr lvl="8" algn="l" rtl="0">
              <a:lnSpc>
                <a:spcPct val="80000"/>
              </a:lnSpc>
              <a:buSzPts val="523"/>
              <a:buNone/>
              <a:defRPr sz="1600">
                <a:solidFill>
                  <a:srgbClr val="2572B9"/>
                </a:solidFill>
                <a:latin typeface="Open Sans ExtraBold"/>
                <a:ea typeface="Open Sans ExtraBold"/>
                <a:cs typeface="Open Sans ExtraBold"/>
                <a:sym typeface="Open Sans ExtraBold"/>
              </a:defRPr>
            </a:lvl9pPr>
          </a:lstStyle>
          <a:p>
            <a:r>
              <a:rPr lang="en-US"/>
              <a:t>MATERNITY ACTION PLAN</a:t>
            </a:r>
          </a:p>
        </p:txBody>
      </p:sp>
      <p:sp>
        <p:nvSpPr>
          <p:cNvPr id="40" name="Google Shape;40;p5"/>
          <p:cNvSpPr txBox="1"/>
          <p:nvPr/>
        </p:nvSpPr>
        <p:spPr>
          <a:xfrm>
            <a:off x="8651654" y="9444075"/>
            <a:ext cx="8447400" cy="830936"/>
          </a:xfrm>
          <a:prstGeom prst="rect">
            <a:avLst/>
          </a:prstGeom>
          <a:noFill/>
          <a:ln>
            <a:noFill/>
          </a:ln>
        </p:spPr>
        <p:txBody>
          <a:bodyPr spcFirstLastPara="1" wrap="square" lIns="182850" tIns="182850" rIns="182850" bIns="182850" anchor="t" anchorCtr="0">
            <a:spAutoFit/>
          </a:bodyPr>
          <a:lstStyle/>
          <a:p>
            <a:pPr marL="0" lvl="0" indent="0" algn="r" rtl="0">
              <a:lnSpc>
                <a:spcPct val="150000"/>
              </a:lnSpc>
              <a:spcBef>
                <a:spcPts val="0"/>
              </a:spcBef>
              <a:spcAft>
                <a:spcPts val="0"/>
              </a:spcAft>
              <a:buNone/>
            </a:pPr>
            <a:r>
              <a:rPr lang="en" sz="1200" b="1" dirty="0">
                <a:solidFill>
                  <a:srgbClr val="1D4595"/>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www.njhcqi.org</a:t>
            </a:r>
            <a:r>
              <a:rPr lang="en" sz="1200" b="1" dirty="0">
                <a:solidFill>
                  <a:srgbClr val="1D4595"/>
                </a:solidFill>
                <a:latin typeface="Open Sans"/>
                <a:ea typeface="Open Sans"/>
                <a:cs typeface="Open Sans"/>
                <a:sym typeface="Open Sans"/>
              </a:rPr>
              <a:t> | </a:t>
            </a:r>
            <a:r>
              <a:rPr lang="en" sz="1200" b="1" dirty="0">
                <a:solidFill>
                  <a:srgbClr val="1D4595"/>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info@njhcqi.org</a:t>
            </a:r>
            <a:r>
              <a:rPr lang="en" sz="1200" b="1" dirty="0">
                <a:solidFill>
                  <a:srgbClr val="1D4595"/>
                </a:solidFill>
                <a:latin typeface="Open Sans"/>
                <a:ea typeface="Open Sans"/>
                <a:cs typeface="Open Sans"/>
                <a:sym typeface="Open Sans"/>
              </a:rPr>
              <a:t> | 609.452.5980 </a:t>
            </a:r>
            <a:r>
              <a:rPr lang="en" sz="1200" b="1" dirty="0">
                <a:solidFill>
                  <a:srgbClr val="2572B9"/>
                </a:solidFill>
                <a:latin typeface="Open Sans"/>
                <a:ea typeface="Open Sans"/>
                <a:cs typeface="Open Sans"/>
                <a:sym typeface="Open Sans"/>
              </a:rPr>
              <a:t> | </a:t>
            </a:r>
            <a:r>
              <a:rPr lang="en" sz="1200" b="1" dirty="0">
                <a:solidFill>
                  <a:srgbClr val="2572B9"/>
                </a:solidFill>
                <a:uFill>
                  <a:noFill/>
                </a:uFill>
                <a:latin typeface="Open Sans"/>
                <a:ea typeface="Open Sans"/>
                <a:cs typeface="Open Sans"/>
                <a:sym typeface="Open Sans"/>
              </a:rPr>
              <a:t>X</a:t>
            </a:r>
            <a:r>
              <a:rPr lang="en" sz="1200" b="1" dirty="0">
                <a:solidFill>
                  <a:srgbClr val="2572B9"/>
                </a:solidFill>
                <a:latin typeface="Open Sans"/>
                <a:ea typeface="Open Sans"/>
                <a:cs typeface="Open Sans"/>
                <a:sym typeface="Open Sans"/>
              </a:rPr>
              <a:t> | </a:t>
            </a:r>
            <a:r>
              <a:rPr lang="en" sz="1200" b="1" dirty="0">
                <a:solidFill>
                  <a:srgbClr val="2572B9"/>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Facebook</a:t>
            </a:r>
            <a:r>
              <a:rPr lang="en" sz="1200" b="1" dirty="0">
                <a:solidFill>
                  <a:srgbClr val="2572B9"/>
                </a:solidFill>
                <a:latin typeface="Open Sans"/>
                <a:ea typeface="Open Sans"/>
                <a:cs typeface="Open Sans"/>
                <a:sym typeface="Open Sans"/>
              </a:rPr>
              <a:t> | </a:t>
            </a:r>
            <a:r>
              <a:rPr lang="en" sz="1200" b="1" dirty="0">
                <a:solidFill>
                  <a:srgbClr val="2572B9"/>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LinkedIn</a:t>
            </a:r>
            <a:r>
              <a:rPr lang="en" sz="1200" b="1" dirty="0">
                <a:solidFill>
                  <a:srgbClr val="2572B9"/>
                </a:solidFill>
                <a:latin typeface="Open Sans"/>
                <a:ea typeface="Open Sans"/>
                <a:cs typeface="Open Sans"/>
                <a:sym typeface="Open Sans"/>
              </a:rPr>
              <a:t> | </a:t>
            </a:r>
            <a:r>
              <a:rPr lang="en" sz="1200" b="1" dirty="0">
                <a:solidFill>
                  <a:srgbClr val="2572B9"/>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Instagram</a:t>
            </a:r>
            <a:endParaRPr sz="1200" b="1" dirty="0">
              <a:solidFill>
                <a:srgbClr val="1D4595"/>
              </a:solidFill>
              <a:latin typeface="Open Sans"/>
              <a:ea typeface="Open Sans"/>
              <a:cs typeface="Open Sans"/>
              <a:sym typeface="Open Sans"/>
            </a:endParaRPr>
          </a:p>
          <a:p>
            <a:pPr marL="0" lvl="0" indent="0" algn="l" rtl="0">
              <a:spcBef>
                <a:spcPts val="0"/>
              </a:spcBef>
              <a:spcAft>
                <a:spcPts val="0"/>
              </a:spcAft>
              <a:buNone/>
            </a:pPr>
            <a:endParaRPr sz="1200" b="1" dirty="0">
              <a:solidFill>
                <a:srgbClr val="1D4595"/>
              </a:solidFill>
              <a:latin typeface="Open Sans"/>
              <a:ea typeface="Open Sans"/>
              <a:cs typeface="Open Sans"/>
              <a:sym typeface="Open Sans"/>
            </a:endParaRPr>
          </a:p>
        </p:txBody>
      </p:sp>
      <p:sp>
        <p:nvSpPr>
          <p:cNvPr id="41" name="Google Shape;41;p5"/>
          <p:cNvSpPr txBox="1">
            <a:spLocks noGrp="1"/>
          </p:cNvSpPr>
          <p:nvPr>
            <p:ph type="title"/>
          </p:nvPr>
        </p:nvSpPr>
        <p:spPr>
          <a:xfrm>
            <a:off x="1246800" y="705300"/>
            <a:ext cx="7360800" cy="913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D4595"/>
              </a:buClr>
              <a:buSzPts val="1800"/>
              <a:buFont typeface="Open Sans ExtraBold"/>
              <a:buNone/>
              <a:defRPr sz="3600">
                <a:solidFill>
                  <a:srgbClr val="1D4595"/>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5"/>
          <p:cNvSpPr txBox="1">
            <a:spLocks noGrp="1"/>
          </p:cNvSpPr>
          <p:nvPr>
            <p:ph type="title" idx="2"/>
          </p:nvPr>
        </p:nvSpPr>
        <p:spPr>
          <a:xfrm>
            <a:off x="1246804" y="1619100"/>
            <a:ext cx="7030200" cy="7124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82740"/>
              </a:buClr>
              <a:buSzPts val="1000"/>
              <a:buFont typeface="Baskervville"/>
              <a:buNone/>
              <a:defRPr sz="2000">
                <a:solidFill>
                  <a:srgbClr val="082740"/>
                </a:solidFill>
                <a:latin typeface="Baskervville"/>
                <a:ea typeface="Baskervville"/>
                <a:cs typeface="Baskervville"/>
                <a:sym typeface="Baskervvill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3" name="Google Shape;43;p5"/>
          <p:cNvCxnSpPr/>
          <p:nvPr/>
        </p:nvCxnSpPr>
        <p:spPr>
          <a:xfrm>
            <a:off x="928850" y="990750"/>
            <a:ext cx="12000" cy="7752600"/>
          </a:xfrm>
          <a:prstGeom prst="straightConnector1">
            <a:avLst/>
          </a:prstGeom>
          <a:noFill/>
          <a:ln w="19050" cap="flat" cmpd="sng">
            <a:solidFill>
              <a:srgbClr val="0AD084"/>
            </a:solidFill>
            <a:prstDash val="solid"/>
            <a:round/>
            <a:headEnd type="none" w="med" len="med"/>
            <a:tailEnd type="none" w="med" len="med"/>
          </a:ln>
        </p:spPr>
      </p:cxnSp>
      <p:sp>
        <p:nvSpPr>
          <p:cNvPr id="44" name="Google Shape;44;p5"/>
          <p:cNvSpPr/>
          <p:nvPr/>
        </p:nvSpPr>
        <p:spPr>
          <a:xfrm>
            <a:off x="13363454" y="-515824"/>
            <a:ext cx="4000200" cy="5541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45" name="Google Shape;45;p5"/>
          <p:cNvSpPr/>
          <p:nvPr/>
        </p:nvSpPr>
        <p:spPr>
          <a:xfrm>
            <a:off x="13639654" y="-294298"/>
            <a:ext cx="4000200" cy="5541000"/>
          </a:xfrm>
          <a:prstGeom prst="rect">
            <a:avLst/>
          </a:prstGeom>
          <a:noFill/>
          <a:ln w="19050" cap="flat" cmpd="sng">
            <a:solidFill>
              <a:srgbClr val="0AD084"/>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46" name="Google Shape;46;p5"/>
          <p:cNvSpPr/>
          <p:nvPr/>
        </p:nvSpPr>
        <p:spPr>
          <a:xfrm>
            <a:off x="9361302" y="4306144"/>
            <a:ext cx="6057600" cy="4312200"/>
          </a:xfrm>
          <a:prstGeom prst="rect">
            <a:avLst/>
          </a:prstGeom>
          <a:noFill/>
          <a:ln w="19050" cap="flat" cmpd="sng">
            <a:solidFill>
              <a:srgbClr val="0AD084"/>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pic>
        <p:nvPicPr>
          <p:cNvPr id="47" name="Google Shape;47;p5"/>
          <p:cNvPicPr preferRelativeResize="0"/>
          <p:nvPr/>
        </p:nvPicPr>
        <p:blipFill>
          <a:blip r:embed="rId7" cstate="print">
            <a:alphaModFix/>
            <a:extLst>
              <a:ext uri="{28A0092B-C50C-407E-A947-70E740481C1C}">
                <a14:useLocalDpi xmlns:a14="http://schemas.microsoft.com/office/drawing/2010/main" val="0"/>
              </a:ext>
            </a:extLst>
          </a:blip>
          <a:stretch>
            <a:fillRect/>
          </a:stretch>
        </p:blipFill>
        <p:spPr>
          <a:xfrm>
            <a:off x="909851" y="9550998"/>
            <a:ext cx="2606102" cy="271500"/>
          </a:xfrm>
          <a:prstGeom prst="rect">
            <a:avLst/>
          </a:prstGeom>
          <a:noFill/>
          <a:ln>
            <a:noFill/>
          </a:ln>
        </p:spPr>
      </p:pic>
      <p:sp>
        <p:nvSpPr>
          <p:cNvPr id="48" name="Google Shape;48;p5"/>
          <p:cNvSpPr txBox="1">
            <a:spLocks noGrp="1"/>
          </p:cNvSpPr>
          <p:nvPr>
            <p:ph type="sldNum" idx="3"/>
          </p:nvPr>
        </p:nvSpPr>
        <p:spPr>
          <a:xfrm>
            <a:off x="16415580" y="9439144"/>
            <a:ext cx="1097400" cy="787200"/>
          </a:xfrm>
          <a:prstGeom prst="rect">
            <a:avLst/>
          </a:prstGeom>
        </p:spPr>
        <p:txBody>
          <a:bodyPr spcFirstLastPara="1" wrap="square" lIns="91425" tIns="91425" rIns="91425" bIns="91425" anchor="t" anchorCtr="0">
            <a:normAutofit/>
          </a:bodyPr>
          <a:lstStyle>
            <a:lvl1pPr lvl="0" rtl="0">
              <a:buNone/>
              <a:defRPr>
                <a:solidFill>
                  <a:srgbClr val="1D4595"/>
                </a:solidFill>
                <a:latin typeface="Open Sans ExtraBold"/>
                <a:ea typeface="Open Sans ExtraBold"/>
                <a:cs typeface="Open Sans ExtraBold"/>
                <a:sym typeface="Open Sans ExtraBold"/>
              </a:defRPr>
            </a:lvl1pPr>
            <a:lvl2pPr lvl="1" rtl="0">
              <a:buNone/>
              <a:defRPr>
                <a:solidFill>
                  <a:srgbClr val="1D4595"/>
                </a:solidFill>
                <a:latin typeface="Open Sans ExtraBold"/>
                <a:ea typeface="Open Sans ExtraBold"/>
                <a:cs typeface="Open Sans ExtraBold"/>
                <a:sym typeface="Open Sans ExtraBold"/>
              </a:defRPr>
            </a:lvl2pPr>
            <a:lvl3pPr lvl="2" rtl="0">
              <a:buNone/>
              <a:defRPr>
                <a:solidFill>
                  <a:srgbClr val="1D4595"/>
                </a:solidFill>
                <a:latin typeface="Open Sans ExtraBold"/>
                <a:ea typeface="Open Sans ExtraBold"/>
                <a:cs typeface="Open Sans ExtraBold"/>
                <a:sym typeface="Open Sans ExtraBold"/>
              </a:defRPr>
            </a:lvl3pPr>
            <a:lvl4pPr lvl="3" rtl="0">
              <a:buNone/>
              <a:defRPr>
                <a:solidFill>
                  <a:srgbClr val="1D4595"/>
                </a:solidFill>
                <a:latin typeface="Open Sans ExtraBold"/>
                <a:ea typeface="Open Sans ExtraBold"/>
                <a:cs typeface="Open Sans ExtraBold"/>
                <a:sym typeface="Open Sans ExtraBold"/>
              </a:defRPr>
            </a:lvl4pPr>
            <a:lvl5pPr lvl="4" rtl="0">
              <a:buNone/>
              <a:defRPr>
                <a:solidFill>
                  <a:srgbClr val="1D4595"/>
                </a:solidFill>
                <a:latin typeface="Open Sans ExtraBold"/>
                <a:ea typeface="Open Sans ExtraBold"/>
                <a:cs typeface="Open Sans ExtraBold"/>
                <a:sym typeface="Open Sans ExtraBold"/>
              </a:defRPr>
            </a:lvl5pPr>
            <a:lvl6pPr lvl="5" rtl="0">
              <a:buNone/>
              <a:defRPr>
                <a:solidFill>
                  <a:srgbClr val="1D4595"/>
                </a:solidFill>
                <a:latin typeface="Open Sans ExtraBold"/>
                <a:ea typeface="Open Sans ExtraBold"/>
                <a:cs typeface="Open Sans ExtraBold"/>
                <a:sym typeface="Open Sans ExtraBold"/>
              </a:defRPr>
            </a:lvl6pPr>
            <a:lvl7pPr lvl="6" rtl="0">
              <a:buNone/>
              <a:defRPr>
                <a:solidFill>
                  <a:srgbClr val="1D4595"/>
                </a:solidFill>
                <a:latin typeface="Open Sans ExtraBold"/>
                <a:ea typeface="Open Sans ExtraBold"/>
                <a:cs typeface="Open Sans ExtraBold"/>
                <a:sym typeface="Open Sans ExtraBold"/>
              </a:defRPr>
            </a:lvl7pPr>
            <a:lvl8pPr lvl="7" rtl="0">
              <a:buNone/>
              <a:defRPr>
                <a:solidFill>
                  <a:srgbClr val="1D4595"/>
                </a:solidFill>
                <a:latin typeface="Open Sans ExtraBold"/>
                <a:ea typeface="Open Sans ExtraBold"/>
                <a:cs typeface="Open Sans ExtraBold"/>
                <a:sym typeface="Open Sans ExtraBold"/>
              </a:defRPr>
            </a:lvl8pPr>
            <a:lvl9pPr lvl="8" rtl="0">
              <a:buNone/>
              <a:defRPr>
                <a:solidFill>
                  <a:srgbClr val="1D4595"/>
                </a:solidFill>
                <a:latin typeface="Open Sans ExtraBold"/>
                <a:ea typeface="Open Sans ExtraBold"/>
                <a:cs typeface="Open Sans ExtraBold"/>
                <a:sym typeface="Open Sans ExtraBol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10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footer)">
  <p:cSld name="Blank (footer)">
    <p:spTree>
      <p:nvGrpSpPr>
        <p:cNvPr id="1" name="Shape 49"/>
        <p:cNvGrpSpPr/>
        <p:nvPr/>
      </p:nvGrpSpPr>
      <p:grpSpPr>
        <a:xfrm>
          <a:off x="0" y="0"/>
          <a:ext cx="0" cy="0"/>
          <a:chOff x="0" y="0"/>
          <a:chExt cx="0" cy="0"/>
        </a:xfrm>
      </p:grpSpPr>
      <p:sp>
        <p:nvSpPr>
          <p:cNvPr id="50" name="Google Shape;50;p6"/>
          <p:cNvSpPr/>
          <p:nvPr/>
        </p:nvSpPr>
        <p:spPr>
          <a:xfrm>
            <a:off x="2926450" y="9334750"/>
            <a:ext cx="14437200" cy="40200"/>
          </a:xfrm>
          <a:prstGeom prst="rect">
            <a:avLst/>
          </a:prstGeom>
          <a:solidFill>
            <a:srgbClr val="082740"/>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51" name="Google Shape;51;p6"/>
          <p:cNvSpPr/>
          <p:nvPr/>
        </p:nvSpPr>
        <p:spPr>
          <a:xfrm>
            <a:off x="951550" y="9334750"/>
            <a:ext cx="2668800" cy="40200"/>
          </a:xfrm>
          <a:prstGeom prst="rect">
            <a:avLst/>
          </a:prstGeom>
          <a:solidFill>
            <a:srgbClr val="0AD08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52" name="Google Shape;52;p6"/>
          <p:cNvSpPr txBox="1">
            <a:spLocks noGrp="1"/>
          </p:cNvSpPr>
          <p:nvPr>
            <p:ph type="sldNum" idx="12"/>
          </p:nvPr>
        </p:nvSpPr>
        <p:spPr>
          <a:xfrm>
            <a:off x="3577374" y="9470502"/>
            <a:ext cx="3337200" cy="553800"/>
          </a:xfrm>
          <a:prstGeom prst="rect">
            <a:avLst/>
          </a:prstGeom>
        </p:spPr>
        <p:txBody>
          <a:bodyPr spcFirstLastPara="1" wrap="square" lIns="91425" tIns="91425" rIns="91425" bIns="91425" anchor="ctr" anchorCtr="0">
            <a:noAutofit/>
          </a:bodyPr>
          <a:lstStyle>
            <a:lvl1pPr lvl="0" algn="l" rtl="0">
              <a:lnSpc>
                <a:spcPct val="80000"/>
              </a:lnSpc>
              <a:buSzPts val="523"/>
              <a:buNone/>
              <a:defRPr sz="1600">
                <a:solidFill>
                  <a:srgbClr val="0AD084"/>
                </a:solidFill>
                <a:latin typeface="Open Sans ExtraBold"/>
                <a:ea typeface="Open Sans ExtraBold"/>
                <a:cs typeface="Open Sans ExtraBold"/>
                <a:sym typeface="Open Sans ExtraBold"/>
              </a:defRPr>
            </a:lvl1pPr>
            <a:lvl2pPr lvl="1" algn="l" rtl="0">
              <a:lnSpc>
                <a:spcPct val="80000"/>
              </a:lnSpc>
              <a:buSzPts val="523"/>
              <a:buNone/>
              <a:defRPr sz="1600">
                <a:solidFill>
                  <a:srgbClr val="2572B9"/>
                </a:solidFill>
                <a:latin typeface="Open Sans ExtraBold"/>
                <a:ea typeface="Open Sans ExtraBold"/>
                <a:cs typeface="Open Sans ExtraBold"/>
                <a:sym typeface="Open Sans ExtraBold"/>
              </a:defRPr>
            </a:lvl2pPr>
            <a:lvl3pPr lvl="2" algn="l" rtl="0">
              <a:lnSpc>
                <a:spcPct val="80000"/>
              </a:lnSpc>
              <a:buSzPts val="523"/>
              <a:buNone/>
              <a:defRPr sz="1600">
                <a:solidFill>
                  <a:srgbClr val="2572B9"/>
                </a:solidFill>
                <a:latin typeface="Open Sans ExtraBold"/>
                <a:ea typeface="Open Sans ExtraBold"/>
                <a:cs typeface="Open Sans ExtraBold"/>
                <a:sym typeface="Open Sans ExtraBold"/>
              </a:defRPr>
            </a:lvl3pPr>
            <a:lvl4pPr lvl="3" algn="l" rtl="0">
              <a:lnSpc>
                <a:spcPct val="80000"/>
              </a:lnSpc>
              <a:buSzPts val="523"/>
              <a:buNone/>
              <a:defRPr sz="1600">
                <a:solidFill>
                  <a:srgbClr val="2572B9"/>
                </a:solidFill>
                <a:latin typeface="Open Sans ExtraBold"/>
                <a:ea typeface="Open Sans ExtraBold"/>
                <a:cs typeface="Open Sans ExtraBold"/>
                <a:sym typeface="Open Sans ExtraBold"/>
              </a:defRPr>
            </a:lvl4pPr>
            <a:lvl5pPr lvl="4" algn="l" rtl="0">
              <a:lnSpc>
                <a:spcPct val="80000"/>
              </a:lnSpc>
              <a:buSzPts val="523"/>
              <a:buNone/>
              <a:defRPr sz="1600">
                <a:solidFill>
                  <a:srgbClr val="2572B9"/>
                </a:solidFill>
                <a:latin typeface="Open Sans ExtraBold"/>
                <a:ea typeface="Open Sans ExtraBold"/>
                <a:cs typeface="Open Sans ExtraBold"/>
                <a:sym typeface="Open Sans ExtraBold"/>
              </a:defRPr>
            </a:lvl5pPr>
            <a:lvl6pPr lvl="5" algn="l" rtl="0">
              <a:lnSpc>
                <a:spcPct val="80000"/>
              </a:lnSpc>
              <a:buSzPts val="523"/>
              <a:buNone/>
              <a:defRPr sz="1600">
                <a:solidFill>
                  <a:srgbClr val="2572B9"/>
                </a:solidFill>
                <a:latin typeface="Open Sans ExtraBold"/>
                <a:ea typeface="Open Sans ExtraBold"/>
                <a:cs typeface="Open Sans ExtraBold"/>
                <a:sym typeface="Open Sans ExtraBold"/>
              </a:defRPr>
            </a:lvl6pPr>
            <a:lvl7pPr lvl="6" algn="l" rtl="0">
              <a:lnSpc>
                <a:spcPct val="80000"/>
              </a:lnSpc>
              <a:buSzPts val="523"/>
              <a:buNone/>
              <a:defRPr sz="1600">
                <a:solidFill>
                  <a:srgbClr val="2572B9"/>
                </a:solidFill>
                <a:latin typeface="Open Sans ExtraBold"/>
                <a:ea typeface="Open Sans ExtraBold"/>
                <a:cs typeface="Open Sans ExtraBold"/>
                <a:sym typeface="Open Sans ExtraBold"/>
              </a:defRPr>
            </a:lvl7pPr>
            <a:lvl8pPr lvl="7" algn="l" rtl="0">
              <a:lnSpc>
                <a:spcPct val="80000"/>
              </a:lnSpc>
              <a:buSzPts val="523"/>
              <a:buNone/>
              <a:defRPr sz="1600">
                <a:solidFill>
                  <a:srgbClr val="2572B9"/>
                </a:solidFill>
                <a:latin typeface="Open Sans ExtraBold"/>
                <a:ea typeface="Open Sans ExtraBold"/>
                <a:cs typeface="Open Sans ExtraBold"/>
                <a:sym typeface="Open Sans ExtraBold"/>
              </a:defRPr>
            </a:lvl8pPr>
            <a:lvl9pPr lvl="8" algn="l" rtl="0">
              <a:lnSpc>
                <a:spcPct val="80000"/>
              </a:lnSpc>
              <a:buSzPts val="523"/>
              <a:buNone/>
              <a:defRPr sz="1600">
                <a:solidFill>
                  <a:srgbClr val="2572B9"/>
                </a:solidFill>
                <a:latin typeface="Open Sans ExtraBold"/>
                <a:ea typeface="Open Sans ExtraBold"/>
                <a:cs typeface="Open Sans ExtraBold"/>
                <a:sym typeface="Open Sans ExtraBold"/>
              </a:defRPr>
            </a:lvl9pPr>
          </a:lstStyle>
          <a:p>
            <a:r>
              <a:rPr lang="en-US" dirty="0"/>
              <a:t>MATERNITY ACTION PLAN</a:t>
            </a:r>
          </a:p>
        </p:txBody>
      </p:sp>
      <p:sp>
        <p:nvSpPr>
          <p:cNvPr id="53" name="Google Shape;53;p6"/>
          <p:cNvSpPr txBox="1"/>
          <p:nvPr/>
        </p:nvSpPr>
        <p:spPr>
          <a:xfrm>
            <a:off x="8651654" y="9444075"/>
            <a:ext cx="8447400" cy="830936"/>
          </a:xfrm>
          <a:prstGeom prst="rect">
            <a:avLst/>
          </a:prstGeom>
          <a:noFill/>
          <a:ln>
            <a:noFill/>
          </a:ln>
        </p:spPr>
        <p:txBody>
          <a:bodyPr spcFirstLastPara="1" wrap="square" lIns="182850" tIns="182850" rIns="182850" bIns="182850" anchor="t" anchorCtr="0">
            <a:spAutoFit/>
          </a:bodyPr>
          <a:lstStyle/>
          <a:p>
            <a:pPr marL="0" lvl="0" indent="0" algn="r" rtl="0">
              <a:lnSpc>
                <a:spcPct val="150000"/>
              </a:lnSpc>
              <a:spcBef>
                <a:spcPts val="0"/>
              </a:spcBef>
              <a:spcAft>
                <a:spcPts val="0"/>
              </a:spcAft>
              <a:buNone/>
            </a:pPr>
            <a:r>
              <a:rPr lang="en" sz="1200" b="1" dirty="0">
                <a:solidFill>
                  <a:srgbClr val="1D4595"/>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www.njhcqi.org</a:t>
            </a:r>
            <a:r>
              <a:rPr lang="en" sz="1200" b="1" dirty="0">
                <a:solidFill>
                  <a:srgbClr val="1D4595"/>
                </a:solidFill>
                <a:latin typeface="Open Sans"/>
                <a:ea typeface="Open Sans"/>
                <a:cs typeface="Open Sans"/>
                <a:sym typeface="Open Sans"/>
              </a:rPr>
              <a:t> | </a:t>
            </a:r>
            <a:r>
              <a:rPr lang="en" sz="1200" b="1" dirty="0">
                <a:solidFill>
                  <a:srgbClr val="1D4595"/>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info@njhcqi.org</a:t>
            </a:r>
            <a:r>
              <a:rPr lang="en" sz="1200" b="1" dirty="0">
                <a:solidFill>
                  <a:srgbClr val="1D4595"/>
                </a:solidFill>
                <a:latin typeface="Open Sans"/>
                <a:ea typeface="Open Sans"/>
                <a:cs typeface="Open Sans"/>
                <a:sym typeface="Open Sans"/>
              </a:rPr>
              <a:t> | 609.452.5980 </a:t>
            </a:r>
            <a:r>
              <a:rPr lang="en" sz="1200" b="1" dirty="0">
                <a:solidFill>
                  <a:srgbClr val="2572B9"/>
                </a:solidFill>
                <a:latin typeface="Open Sans"/>
                <a:ea typeface="Open Sans"/>
                <a:cs typeface="Open Sans"/>
                <a:sym typeface="Open Sans"/>
              </a:rPr>
              <a:t> | </a:t>
            </a:r>
            <a:r>
              <a:rPr lang="en" sz="1200" b="1" dirty="0">
                <a:solidFill>
                  <a:srgbClr val="2572B9"/>
                </a:solidFill>
                <a:uFill>
                  <a:noFill/>
                </a:uFill>
                <a:latin typeface="Open Sans"/>
                <a:ea typeface="Open Sans"/>
                <a:cs typeface="Open Sans"/>
                <a:sym typeface="Open Sans"/>
              </a:rPr>
              <a:t>X</a:t>
            </a:r>
            <a:r>
              <a:rPr lang="en" sz="1200" b="1" dirty="0">
                <a:solidFill>
                  <a:srgbClr val="2572B9"/>
                </a:solidFill>
                <a:latin typeface="Open Sans"/>
                <a:ea typeface="Open Sans"/>
                <a:cs typeface="Open Sans"/>
                <a:sym typeface="Open Sans"/>
              </a:rPr>
              <a:t> | </a:t>
            </a:r>
            <a:r>
              <a:rPr lang="en" sz="1200" b="1" dirty="0">
                <a:solidFill>
                  <a:srgbClr val="2572B9"/>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Facebook</a:t>
            </a:r>
            <a:r>
              <a:rPr lang="en" sz="1200" b="1" dirty="0">
                <a:solidFill>
                  <a:srgbClr val="2572B9"/>
                </a:solidFill>
                <a:latin typeface="Open Sans"/>
                <a:ea typeface="Open Sans"/>
                <a:cs typeface="Open Sans"/>
                <a:sym typeface="Open Sans"/>
              </a:rPr>
              <a:t> | </a:t>
            </a:r>
            <a:r>
              <a:rPr lang="en" sz="1200" b="1" dirty="0">
                <a:solidFill>
                  <a:srgbClr val="2572B9"/>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LinkedIn</a:t>
            </a:r>
            <a:r>
              <a:rPr lang="en" sz="1200" b="1" dirty="0">
                <a:solidFill>
                  <a:srgbClr val="2572B9"/>
                </a:solidFill>
                <a:latin typeface="Open Sans"/>
                <a:ea typeface="Open Sans"/>
                <a:cs typeface="Open Sans"/>
                <a:sym typeface="Open Sans"/>
              </a:rPr>
              <a:t> | </a:t>
            </a:r>
            <a:r>
              <a:rPr lang="en" sz="1200" b="1" dirty="0">
                <a:solidFill>
                  <a:srgbClr val="2572B9"/>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Instagram</a:t>
            </a:r>
            <a:endParaRPr sz="1200" b="1" dirty="0">
              <a:solidFill>
                <a:srgbClr val="1D4595"/>
              </a:solidFill>
              <a:latin typeface="Open Sans"/>
              <a:ea typeface="Open Sans"/>
              <a:cs typeface="Open Sans"/>
              <a:sym typeface="Open Sans"/>
            </a:endParaRPr>
          </a:p>
          <a:p>
            <a:pPr marL="0" lvl="0" indent="0" algn="l" rtl="0">
              <a:spcBef>
                <a:spcPts val="0"/>
              </a:spcBef>
              <a:spcAft>
                <a:spcPts val="0"/>
              </a:spcAft>
              <a:buNone/>
            </a:pPr>
            <a:endParaRPr sz="1200" b="1" dirty="0">
              <a:solidFill>
                <a:srgbClr val="1D4595"/>
              </a:solidFill>
              <a:latin typeface="Open Sans"/>
              <a:ea typeface="Open Sans"/>
              <a:cs typeface="Open Sans"/>
              <a:sym typeface="Open Sans"/>
            </a:endParaRPr>
          </a:p>
        </p:txBody>
      </p:sp>
      <p:pic>
        <p:nvPicPr>
          <p:cNvPr id="54" name="Google Shape;54;p6"/>
          <p:cNvPicPr preferRelativeResize="0"/>
          <p:nvPr/>
        </p:nvPicPr>
        <p:blipFill>
          <a:blip r:embed="rId7" cstate="print">
            <a:alphaModFix/>
            <a:extLst>
              <a:ext uri="{28A0092B-C50C-407E-A947-70E740481C1C}">
                <a14:useLocalDpi xmlns:a14="http://schemas.microsoft.com/office/drawing/2010/main" val="0"/>
              </a:ext>
            </a:extLst>
          </a:blip>
          <a:stretch>
            <a:fillRect/>
          </a:stretch>
        </p:blipFill>
        <p:spPr>
          <a:xfrm>
            <a:off x="909851" y="9550998"/>
            <a:ext cx="2606102" cy="271500"/>
          </a:xfrm>
          <a:prstGeom prst="rect">
            <a:avLst/>
          </a:prstGeom>
          <a:noFill/>
          <a:ln>
            <a:noFill/>
          </a:ln>
        </p:spPr>
      </p:pic>
      <p:sp>
        <p:nvSpPr>
          <p:cNvPr id="55" name="Google Shape;55;p6"/>
          <p:cNvSpPr txBox="1">
            <a:spLocks noGrp="1"/>
          </p:cNvSpPr>
          <p:nvPr>
            <p:ph type="sldNum" idx="2"/>
          </p:nvPr>
        </p:nvSpPr>
        <p:spPr>
          <a:xfrm>
            <a:off x="16415580" y="9439144"/>
            <a:ext cx="1097400" cy="787200"/>
          </a:xfrm>
          <a:prstGeom prst="rect">
            <a:avLst/>
          </a:prstGeom>
        </p:spPr>
        <p:txBody>
          <a:bodyPr spcFirstLastPara="1" wrap="square" lIns="91425" tIns="91425" rIns="91425" bIns="91425" anchor="t" anchorCtr="0">
            <a:normAutofit/>
          </a:bodyPr>
          <a:lstStyle>
            <a:lvl1pPr lvl="0" rtl="0">
              <a:buNone/>
              <a:defRPr>
                <a:solidFill>
                  <a:srgbClr val="1D4595"/>
                </a:solidFill>
                <a:latin typeface="Open Sans ExtraBold"/>
                <a:ea typeface="Open Sans ExtraBold"/>
                <a:cs typeface="Open Sans ExtraBold"/>
                <a:sym typeface="Open Sans ExtraBold"/>
              </a:defRPr>
            </a:lvl1pPr>
            <a:lvl2pPr lvl="1" rtl="0">
              <a:buNone/>
              <a:defRPr>
                <a:solidFill>
                  <a:srgbClr val="1D4595"/>
                </a:solidFill>
                <a:latin typeface="Open Sans ExtraBold"/>
                <a:ea typeface="Open Sans ExtraBold"/>
                <a:cs typeface="Open Sans ExtraBold"/>
                <a:sym typeface="Open Sans ExtraBold"/>
              </a:defRPr>
            </a:lvl2pPr>
            <a:lvl3pPr lvl="2" rtl="0">
              <a:buNone/>
              <a:defRPr>
                <a:solidFill>
                  <a:srgbClr val="1D4595"/>
                </a:solidFill>
                <a:latin typeface="Open Sans ExtraBold"/>
                <a:ea typeface="Open Sans ExtraBold"/>
                <a:cs typeface="Open Sans ExtraBold"/>
                <a:sym typeface="Open Sans ExtraBold"/>
              </a:defRPr>
            </a:lvl3pPr>
            <a:lvl4pPr lvl="3" rtl="0">
              <a:buNone/>
              <a:defRPr>
                <a:solidFill>
                  <a:srgbClr val="1D4595"/>
                </a:solidFill>
                <a:latin typeface="Open Sans ExtraBold"/>
                <a:ea typeface="Open Sans ExtraBold"/>
                <a:cs typeface="Open Sans ExtraBold"/>
                <a:sym typeface="Open Sans ExtraBold"/>
              </a:defRPr>
            </a:lvl4pPr>
            <a:lvl5pPr lvl="4" rtl="0">
              <a:buNone/>
              <a:defRPr>
                <a:solidFill>
                  <a:srgbClr val="1D4595"/>
                </a:solidFill>
                <a:latin typeface="Open Sans ExtraBold"/>
                <a:ea typeface="Open Sans ExtraBold"/>
                <a:cs typeface="Open Sans ExtraBold"/>
                <a:sym typeface="Open Sans ExtraBold"/>
              </a:defRPr>
            </a:lvl5pPr>
            <a:lvl6pPr lvl="5" rtl="0">
              <a:buNone/>
              <a:defRPr>
                <a:solidFill>
                  <a:srgbClr val="1D4595"/>
                </a:solidFill>
                <a:latin typeface="Open Sans ExtraBold"/>
                <a:ea typeface="Open Sans ExtraBold"/>
                <a:cs typeface="Open Sans ExtraBold"/>
                <a:sym typeface="Open Sans ExtraBold"/>
              </a:defRPr>
            </a:lvl6pPr>
            <a:lvl7pPr lvl="6" rtl="0">
              <a:buNone/>
              <a:defRPr>
                <a:solidFill>
                  <a:srgbClr val="1D4595"/>
                </a:solidFill>
                <a:latin typeface="Open Sans ExtraBold"/>
                <a:ea typeface="Open Sans ExtraBold"/>
                <a:cs typeface="Open Sans ExtraBold"/>
                <a:sym typeface="Open Sans ExtraBold"/>
              </a:defRPr>
            </a:lvl7pPr>
            <a:lvl8pPr lvl="7" rtl="0">
              <a:buNone/>
              <a:defRPr>
                <a:solidFill>
                  <a:srgbClr val="1D4595"/>
                </a:solidFill>
                <a:latin typeface="Open Sans ExtraBold"/>
                <a:ea typeface="Open Sans ExtraBold"/>
                <a:cs typeface="Open Sans ExtraBold"/>
                <a:sym typeface="Open Sans ExtraBold"/>
              </a:defRPr>
            </a:lvl8pPr>
            <a:lvl9pPr lvl="8" rtl="0">
              <a:buNone/>
              <a:defRPr>
                <a:solidFill>
                  <a:srgbClr val="1D4595"/>
                </a:solidFill>
                <a:latin typeface="Open Sans ExtraBold"/>
                <a:ea typeface="Open Sans ExtraBold"/>
                <a:cs typeface="Open Sans ExtraBold"/>
                <a:sym typeface="Open Sans ExtraBol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6913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ody Slide (single image)">
  <p:cSld name="Body Slide (single image)">
    <p:spTree>
      <p:nvGrpSpPr>
        <p:cNvPr id="1" name="Shape 56"/>
        <p:cNvGrpSpPr/>
        <p:nvPr/>
      </p:nvGrpSpPr>
      <p:grpSpPr>
        <a:xfrm>
          <a:off x="0" y="0"/>
          <a:ext cx="0" cy="0"/>
          <a:chOff x="0" y="0"/>
          <a:chExt cx="0" cy="0"/>
        </a:xfrm>
      </p:grpSpPr>
      <p:sp>
        <p:nvSpPr>
          <p:cNvPr id="57" name="Google Shape;57;p7"/>
          <p:cNvSpPr/>
          <p:nvPr/>
        </p:nvSpPr>
        <p:spPr>
          <a:xfrm>
            <a:off x="9123350" y="0"/>
            <a:ext cx="91644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58" name="Google Shape;58;p7"/>
          <p:cNvSpPr txBox="1">
            <a:spLocks noGrp="1"/>
          </p:cNvSpPr>
          <p:nvPr>
            <p:ph type="title"/>
          </p:nvPr>
        </p:nvSpPr>
        <p:spPr>
          <a:xfrm>
            <a:off x="1246800" y="705300"/>
            <a:ext cx="7360800" cy="913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D4595"/>
              </a:buClr>
              <a:buSzPts val="1800"/>
              <a:buFont typeface="Open Sans ExtraBold"/>
              <a:buNone/>
              <a:defRPr sz="3600">
                <a:solidFill>
                  <a:srgbClr val="1D4595"/>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7"/>
          <p:cNvSpPr txBox="1">
            <a:spLocks noGrp="1"/>
          </p:cNvSpPr>
          <p:nvPr>
            <p:ph type="title" idx="2"/>
          </p:nvPr>
        </p:nvSpPr>
        <p:spPr>
          <a:xfrm>
            <a:off x="1246804" y="1619100"/>
            <a:ext cx="7030200" cy="71244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Font typeface="Baskervville"/>
              <a:buNone/>
              <a:defRPr sz="2000">
                <a:latin typeface="Baskervville"/>
                <a:ea typeface="Baskervville"/>
                <a:cs typeface="Baskervville"/>
                <a:sym typeface="Baskervvill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0" name="Google Shape;60;p7"/>
          <p:cNvCxnSpPr/>
          <p:nvPr/>
        </p:nvCxnSpPr>
        <p:spPr>
          <a:xfrm>
            <a:off x="928850" y="990750"/>
            <a:ext cx="12000" cy="7752600"/>
          </a:xfrm>
          <a:prstGeom prst="straightConnector1">
            <a:avLst/>
          </a:prstGeom>
          <a:noFill/>
          <a:ln w="19050" cap="flat" cmpd="sng">
            <a:solidFill>
              <a:srgbClr val="0AD084"/>
            </a:solidFill>
            <a:prstDash val="solid"/>
            <a:round/>
            <a:headEnd type="none" w="med" len="med"/>
            <a:tailEnd type="none" w="med" len="med"/>
          </a:ln>
        </p:spPr>
      </p:cxnSp>
      <p:sp>
        <p:nvSpPr>
          <p:cNvPr id="61" name="Google Shape;61;p7"/>
          <p:cNvSpPr/>
          <p:nvPr/>
        </p:nvSpPr>
        <p:spPr>
          <a:xfrm>
            <a:off x="2926450" y="9334750"/>
            <a:ext cx="14437200" cy="40200"/>
          </a:xfrm>
          <a:prstGeom prst="rect">
            <a:avLst/>
          </a:prstGeom>
          <a:solidFill>
            <a:srgbClr val="082740"/>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62" name="Google Shape;62;p7"/>
          <p:cNvSpPr/>
          <p:nvPr/>
        </p:nvSpPr>
        <p:spPr>
          <a:xfrm>
            <a:off x="951550" y="9334750"/>
            <a:ext cx="2668800" cy="40200"/>
          </a:xfrm>
          <a:prstGeom prst="rect">
            <a:avLst/>
          </a:prstGeom>
          <a:solidFill>
            <a:srgbClr val="0AD08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63" name="Google Shape;63;p7"/>
          <p:cNvSpPr txBox="1">
            <a:spLocks noGrp="1"/>
          </p:cNvSpPr>
          <p:nvPr>
            <p:ph type="sldNum" idx="12"/>
          </p:nvPr>
        </p:nvSpPr>
        <p:spPr>
          <a:xfrm>
            <a:off x="3577374" y="9470502"/>
            <a:ext cx="3337200" cy="553800"/>
          </a:xfrm>
          <a:prstGeom prst="rect">
            <a:avLst/>
          </a:prstGeom>
        </p:spPr>
        <p:txBody>
          <a:bodyPr spcFirstLastPara="1" wrap="square" lIns="91425" tIns="91425" rIns="91425" bIns="91425" anchor="ctr" anchorCtr="0">
            <a:noAutofit/>
          </a:bodyPr>
          <a:lstStyle>
            <a:lvl1pPr lvl="0" algn="l" rtl="0">
              <a:lnSpc>
                <a:spcPct val="80000"/>
              </a:lnSpc>
              <a:buSzPts val="523"/>
              <a:buNone/>
              <a:defRPr sz="1600">
                <a:solidFill>
                  <a:srgbClr val="0AD084"/>
                </a:solidFill>
                <a:latin typeface="Open Sans ExtraBold"/>
                <a:ea typeface="Open Sans ExtraBold"/>
                <a:cs typeface="Open Sans ExtraBold"/>
                <a:sym typeface="Open Sans ExtraBold"/>
              </a:defRPr>
            </a:lvl1pPr>
            <a:lvl2pPr lvl="1" algn="l" rtl="0">
              <a:lnSpc>
                <a:spcPct val="80000"/>
              </a:lnSpc>
              <a:buSzPts val="523"/>
              <a:buNone/>
              <a:defRPr sz="1600">
                <a:solidFill>
                  <a:srgbClr val="2572B9"/>
                </a:solidFill>
                <a:latin typeface="Open Sans ExtraBold"/>
                <a:ea typeface="Open Sans ExtraBold"/>
                <a:cs typeface="Open Sans ExtraBold"/>
                <a:sym typeface="Open Sans ExtraBold"/>
              </a:defRPr>
            </a:lvl2pPr>
            <a:lvl3pPr lvl="2" algn="l" rtl="0">
              <a:lnSpc>
                <a:spcPct val="80000"/>
              </a:lnSpc>
              <a:buSzPts val="523"/>
              <a:buNone/>
              <a:defRPr sz="1600">
                <a:solidFill>
                  <a:srgbClr val="2572B9"/>
                </a:solidFill>
                <a:latin typeface="Open Sans ExtraBold"/>
                <a:ea typeface="Open Sans ExtraBold"/>
                <a:cs typeface="Open Sans ExtraBold"/>
                <a:sym typeface="Open Sans ExtraBold"/>
              </a:defRPr>
            </a:lvl3pPr>
            <a:lvl4pPr lvl="3" algn="l" rtl="0">
              <a:lnSpc>
                <a:spcPct val="80000"/>
              </a:lnSpc>
              <a:buSzPts val="523"/>
              <a:buNone/>
              <a:defRPr sz="1600">
                <a:solidFill>
                  <a:srgbClr val="2572B9"/>
                </a:solidFill>
                <a:latin typeface="Open Sans ExtraBold"/>
                <a:ea typeface="Open Sans ExtraBold"/>
                <a:cs typeface="Open Sans ExtraBold"/>
                <a:sym typeface="Open Sans ExtraBold"/>
              </a:defRPr>
            </a:lvl4pPr>
            <a:lvl5pPr lvl="4" algn="l" rtl="0">
              <a:lnSpc>
                <a:spcPct val="80000"/>
              </a:lnSpc>
              <a:buSzPts val="523"/>
              <a:buNone/>
              <a:defRPr sz="1600">
                <a:solidFill>
                  <a:srgbClr val="2572B9"/>
                </a:solidFill>
                <a:latin typeface="Open Sans ExtraBold"/>
                <a:ea typeface="Open Sans ExtraBold"/>
                <a:cs typeface="Open Sans ExtraBold"/>
                <a:sym typeface="Open Sans ExtraBold"/>
              </a:defRPr>
            </a:lvl5pPr>
            <a:lvl6pPr lvl="5" algn="l" rtl="0">
              <a:lnSpc>
                <a:spcPct val="80000"/>
              </a:lnSpc>
              <a:buSzPts val="523"/>
              <a:buNone/>
              <a:defRPr sz="1600">
                <a:solidFill>
                  <a:srgbClr val="2572B9"/>
                </a:solidFill>
                <a:latin typeface="Open Sans ExtraBold"/>
                <a:ea typeface="Open Sans ExtraBold"/>
                <a:cs typeface="Open Sans ExtraBold"/>
                <a:sym typeface="Open Sans ExtraBold"/>
              </a:defRPr>
            </a:lvl6pPr>
            <a:lvl7pPr lvl="6" algn="l" rtl="0">
              <a:lnSpc>
                <a:spcPct val="80000"/>
              </a:lnSpc>
              <a:buSzPts val="523"/>
              <a:buNone/>
              <a:defRPr sz="1600">
                <a:solidFill>
                  <a:srgbClr val="2572B9"/>
                </a:solidFill>
                <a:latin typeface="Open Sans ExtraBold"/>
                <a:ea typeface="Open Sans ExtraBold"/>
                <a:cs typeface="Open Sans ExtraBold"/>
                <a:sym typeface="Open Sans ExtraBold"/>
              </a:defRPr>
            </a:lvl7pPr>
            <a:lvl8pPr lvl="7" algn="l" rtl="0">
              <a:lnSpc>
                <a:spcPct val="80000"/>
              </a:lnSpc>
              <a:buSzPts val="523"/>
              <a:buNone/>
              <a:defRPr sz="1600">
                <a:solidFill>
                  <a:srgbClr val="2572B9"/>
                </a:solidFill>
                <a:latin typeface="Open Sans ExtraBold"/>
                <a:ea typeface="Open Sans ExtraBold"/>
                <a:cs typeface="Open Sans ExtraBold"/>
                <a:sym typeface="Open Sans ExtraBold"/>
              </a:defRPr>
            </a:lvl8pPr>
            <a:lvl9pPr lvl="8" algn="l" rtl="0">
              <a:lnSpc>
                <a:spcPct val="80000"/>
              </a:lnSpc>
              <a:buSzPts val="523"/>
              <a:buNone/>
              <a:defRPr sz="1600">
                <a:solidFill>
                  <a:srgbClr val="2572B9"/>
                </a:solidFill>
                <a:latin typeface="Open Sans ExtraBold"/>
                <a:ea typeface="Open Sans ExtraBold"/>
                <a:cs typeface="Open Sans ExtraBold"/>
                <a:sym typeface="Open Sans ExtraBold"/>
              </a:defRPr>
            </a:lvl9pPr>
          </a:lstStyle>
          <a:p>
            <a:r>
              <a:rPr lang="en-US" dirty="0"/>
              <a:t>MATERNITY ACTION PLAN</a:t>
            </a:r>
          </a:p>
        </p:txBody>
      </p:sp>
      <p:sp>
        <p:nvSpPr>
          <p:cNvPr id="64" name="Google Shape;64;p7"/>
          <p:cNvSpPr txBox="1"/>
          <p:nvPr/>
        </p:nvSpPr>
        <p:spPr>
          <a:xfrm>
            <a:off x="8651654" y="9444075"/>
            <a:ext cx="8447400" cy="830936"/>
          </a:xfrm>
          <a:prstGeom prst="rect">
            <a:avLst/>
          </a:prstGeom>
          <a:noFill/>
          <a:ln>
            <a:noFill/>
          </a:ln>
        </p:spPr>
        <p:txBody>
          <a:bodyPr spcFirstLastPara="1" wrap="square" lIns="182850" tIns="182850" rIns="182850" bIns="182850" anchor="t" anchorCtr="0">
            <a:spAutoFit/>
          </a:bodyPr>
          <a:lstStyle/>
          <a:p>
            <a:pPr marL="0" lvl="0" indent="0" algn="r" rtl="0">
              <a:lnSpc>
                <a:spcPct val="150000"/>
              </a:lnSpc>
              <a:spcBef>
                <a:spcPts val="0"/>
              </a:spcBef>
              <a:spcAft>
                <a:spcPts val="0"/>
              </a:spcAft>
              <a:buNone/>
            </a:pPr>
            <a:r>
              <a:rPr lang="en" sz="1200" b="1" dirty="0">
                <a:solidFill>
                  <a:schemeClr val="lt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www.njhcqi.org</a:t>
            </a:r>
            <a:r>
              <a:rPr lang="en" sz="1200" b="1" dirty="0">
                <a:solidFill>
                  <a:schemeClr val="lt1"/>
                </a:solidFill>
                <a:latin typeface="Open Sans"/>
                <a:ea typeface="Open Sans"/>
                <a:cs typeface="Open Sans"/>
                <a:sym typeface="Open Sans"/>
              </a:rPr>
              <a:t> | </a:t>
            </a:r>
            <a:r>
              <a:rPr lang="en" sz="1200" b="1" dirty="0">
                <a:solidFill>
                  <a:schemeClr val="lt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info@njhcqi.org</a:t>
            </a:r>
            <a:r>
              <a:rPr lang="en" sz="1200" b="1" dirty="0">
                <a:solidFill>
                  <a:schemeClr val="lt1"/>
                </a:solidFill>
                <a:latin typeface="Open Sans"/>
                <a:ea typeface="Open Sans"/>
                <a:cs typeface="Open Sans"/>
                <a:sym typeface="Open Sans"/>
              </a:rPr>
              <a:t> | 609.452.5980  | </a:t>
            </a:r>
            <a:r>
              <a:rPr lang="en" sz="1200" b="1" dirty="0">
                <a:solidFill>
                  <a:schemeClr val="lt1"/>
                </a:solidFill>
                <a:uFill>
                  <a:noFill/>
                </a:uFill>
                <a:latin typeface="Open Sans"/>
                <a:ea typeface="Open Sans"/>
                <a:cs typeface="Open Sans"/>
                <a:sym typeface="Open Sans"/>
              </a:rPr>
              <a:t>X</a:t>
            </a:r>
            <a:r>
              <a:rPr lang="en" sz="1200" b="1" dirty="0">
                <a:solidFill>
                  <a:schemeClr val="lt1"/>
                </a:solidFill>
                <a:latin typeface="Open Sans"/>
                <a:ea typeface="Open Sans"/>
                <a:cs typeface="Open Sans"/>
                <a:sym typeface="Open Sans"/>
              </a:rPr>
              <a:t> | </a:t>
            </a:r>
            <a:r>
              <a:rPr lang="en" sz="1200" b="1" dirty="0">
                <a:solidFill>
                  <a:schemeClr val="lt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Facebook</a:t>
            </a:r>
            <a:r>
              <a:rPr lang="en" sz="1200" b="1" dirty="0">
                <a:solidFill>
                  <a:schemeClr val="lt1"/>
                </a:solidFill>
                <a:latin typeface="Open Sans"/>
                <a:ea typeface="Open Sans"/>
                <a:cs typeface="Open Sans"/>
                <a:sym typeface="Open Sans"/>
              </a:rPr>
              <a:t> | </a:t>
            </a:r>
            <a:r>
              <a:rPr lang="en" sz="1200" b="1" dirty="0">
                <a:solidFill>
                  <a:schemeClr val="lt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LinkedIn</a:t>
            </a:r>
            <a:r>
              <a:rPr lang="en" sz="1200" b="1" dirty="0">
                <a:solidFill>
                  <a:schemeClr val="lt1"/>
                </a:solidFill>
                <a:latin typeface="Open Sans"/>
                <a:ea typeface="Open Sans"/>
                <a:cs typeface="Open Sans"/>
                <a:sym typeface="Open Sans"/>
              </a:rPr>
              <a:t> | </a:t>
            </a:r>
            <a:r>
              <a:rPr lang="en" sz="1200" b="1" dirty="0">
                <a:solidFill>
                  <a:schemeClr val="lt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Instagram</a:t>
            </a:r>
            <a:endParaRPr sz="1200" b="1" dirty="0">
              <a:solidFill>
                <a:schemeClr val="lt1"/>
              </a:solidFill>
              <a:latin typeface="Open Sans"/>
              <a:ea typeface="Open Sans"/>
              <a:cs typeface="Open Sans"/>
              <a:sym typeface="Open Sans"/>
            </a:endParaRPr>
          </a:p>
          <a:p>
            <a:pPr marL="0" lvl="0" indent="0" algn="l" rtl="0">
              <a:spcBef>
                <a:spcPts val="0"/>
              </a:spcBef>
              <a:spcAft>
                <a:spcPts val="0"/>
              </a:spcAft>
              <a:buNone/>
            </a:pPr>
            <a:endParaRPr sz="1200" b="1" dirty="0">
              <a:solidFill>
                <a:srgbClr val="1D4595"/>
              </a:solidFill>
              <a:latin typeface="Open Sans"/>
              <a:ea typeface="Open Sans"/>
              <a:cs typeface="Open Sans"/>
              <a:sym typeface="Open Sans"/>
            </a:endParaRPr>
          </a:p>
        </p:txBody>
      </p:sp>
      <p:pic>
        <p:nvPicPr>
          <p:cNvPr id="65" name="Google Shape;65;p7"/>
          <p:cNvPicPr preferRelativeResize="0"/>
          <p:nvPr/>
        </p:nvPicPr>
        <p:blipFill>
          <a:blip r:embed="rId7" cstate="print">
            <a:alphaModFix/>
            <a:extLst>
              <a:ext uri="{28A0092B-C50C-407E-A947-70E740481C1C}">
                <a14:useLocalDpi xmlns:a14="http://schemas.microsoft.com/office/drawing/2010/main" val="0"/>
              </a:ext>
            </a:extLst>
          </a:blip>
          <a:stretch>
            <a:fillRect/>
          </a:stretch>
        </p:blipFill>
        <p:spPr>
          <a:xfrm>
            <a:off x="909851" y="9550998"/>
            <a:ext cx="2606102" cy="271500"/>
          </a:xfrm>
          <a:prstGeom prst="rect">
            <a:avLst/>
          </a:prstGeom>
          <a:noFill/>
          <a:ln>
            <a:noFill/>
          </a:ln>
        </p:spPr>
      </p:pic>
      <p:sp>
        <p:nvSpPr>
          <p:cNvPr id="66" name="Google Shape;66;p7"/>
          <p:cNvSpPr txBox="1">
            <a:spLocks noGrp="1"/>
          </p:cNvSpPr>
          <p:nvPr>
            <p:ph type="sldNum" idx="3"/>
          </p:nvPr>
        </p:nvSpPr>
        <p:spPr>
          <a:xfrm>
            <a:off x="16415580" y="9439144"/>
            <a:ext cx="1097400" cy="787200"/>
          </a:xfrm>
          <a:prstGeom prst="rect">
            <a:avLst/>
          </a:prstGeom>
        </p:spPr>
        <p:txBody>
          <a:bodyPr spcFirstLastPara="1" wrap="square" lIns="91425" tIns="91425" rIns="91425" bIns="91425" anchor="t" anchorCtr="0">
            <a:normAutofit/>
          </a:bodyPr>
          <a:lstStyle>
            <a:lvl1pPr lvl="0" rtl="0">
              <a:buNone/>
              <a:defRPr>
                <a:solidFill>
                  <a:schemeClr val="lt1"/>
                </a:solidFill>
                <a:latin typeface="Open Sans ExtraBold"/>
                <a:ea typeface="Open Sans ExtraBold"/>
                <a:cs typeface="Open Sans ExtraBold"/>
                <a:sym typeface="Open Sans ExtraBold"/>
              </a:defRPr>
            </a:lvl1pPr>
            <a:lvl2pPr lvl="1" rtl="0">
              <a:buNone/>
              <a:defRPr>
                <a:solidFill>
                  <a:schemeClr val="lt1"/>
                </a:solidFill>
                <a:latin typeface="Open Sans ExtraBold"/>
                <a:ea typeface="Open Sans ExtraBold"/>
                <a:cs typeface="Open Sans ExtraBold"/>
                <a:sym typeface="Open Sans ExtraBold"/>
              </a:defRPr>
            </a:lvl2pPr>
            <a:lvl3pPr lvl="2" rtl="0">
              <a:buNone/>
              <a:defRPr>
                <a:solidFill>
                  <a:schemeClr val="lt1"/>
                </a:solidFill>
                <a:latin typeface="Open Sans ExtraBold"/>
                <a:ea typeface="Open Sans ExtraBold"/>
                <a:cs typeface="Open Sans ExtraBold"/>
                <a:sym typeface="Open Sans ExtraBold"/>
              </a:defRPr>
            </a:lvl3pPr>
            <a:lvl4pPr lvl="3" rtl="0">
              <a:buNone/>
              <a:defRPr>
                <a:solidFill>
                  <a:schemeClr val="lt1"/>
                </a:solidFill>
                <a:latin typeface="Open Sans ExtraBold"/>
                <a:ea typeface="Open Sans ExtraBold"/>
                <a:cs typeface="Open Sans ExtraBold"/>
                <a:sym typeface="Open Sans ExtraBold"/>
              </a:defRPr>
            </a:lvl4pPr>
            <a:lvl5pPr lvl="4" rtl="0">
              <a:buNone/>
              <a:defRPr>
                <a:solidFill>
                  <a:schemeClr val="lt1"/>
                </a:solidFill>
                <a:latin typeface="Open Sans ExtraBold"/>
                <a:ea typeface="Open Sans ExtraBold"/>
                <a:cs typeface="Open Sans ExtraBold"/>
                <a:sym typeface="Open Sans ExtraBold"/>
              </a:defRPr>
            </a:lvl5pPr>
            <a:lvl6pPr lvl="5" rtl="0">
              <a:buNone/>
              <a:defRPr>
                <a:solidFill>
                  <a:schemeClr val="lt1"/>
                </a:solidFill>
                <a:latin typeface="Open Sans ExtraBold"/>
                <a:ea typeface="Open Sans ExtraBold"/>
                <a:cs typeface="Open Sans ExtraBold"/>
                <a:sym typeface="Open Sans ExtraBold"/>
              </a:defRPr>
            </a:lvl6pPr>
            <a:lvl7pPr lvl="6" rtl="0">
              <a:buNone/>
              <a:defRPr>
                <a:solidFill>
                  <a:schemeClr val="lt1"/>
                </a:solidFill>
                <a:latin typeface="Open Sans ExtraBold"/>
                <a:ea typeface="Open Sans ExtraBold"/>
                <a:cs typeface="Open Sans ExtraBold"/>
                <a:sym typeface="Open Sans ExtraBold"/>
              </a:defRPr>
            </a:lvl7pPr>
            <a:lvl8pPr lvl="7" rtl="0">
              <a:buNone/>
              <a:defRPr>
                <a:solidFill>
                  <a:schemeClr val="lt1"/>
                </a:solidFill>
                <a:latin typeface="Open Sans ExtraBold"/>
                <a:ea typeface="Open Sans ExtraBold"/>
                <a:cs typeface="Open Sans ExtraBold"/>
                <a:sym typeface="Open Sans ExtraBold"/>
              </a:defRPr>
            </a:lvl8pPr>
            <a:lvl9pPr lvl="8" rtl="0">
              <a:buNone/>
              <a:defRPr>
                <a:solidFill>
                  <a:schemeClr val="lt1"/>
                </a:solidFill>
                <a:latin typeface="Open Sans ExtraBold"/>
                <a:ea typeface="Open Sans ExtraBold"/>
                <a:cs typeface="Open Sans ExtraBold"/>
                <a:sym typeface="Open Sans ExtraBol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3873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561AA-4857-4A90-92B8-D9505C0ACFA7}"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E9BE4-32B9-4A28-ABA8-349AA8023ADC}" type="slidenum">
              <a:rPr lang="en-US" smtClean="0"/>
              <a:t>‹#›</a:t>
            </a:fld>
            <a:endParaRPr lang="en-US"/>
          </a:p>
        </p:txBody>
      </p:sp>
      <p:pic>
        <p:nvPicPr>
          <p:cNvPr id="5" name="Picture 4" descr="A blue and white pattern of triangles&#10;&#10;Description automatically generated">
            <a:extLst>
              <a:ext uri="{FF2B5EF4-FFF2-40B4-BE49-F238E27FC236}">
                <a16:creationId xmlns:a16="http://schemas.microsoft.com/office/drawing/2014/main" id="{6E5D3AA4-5639-4273-C0A7-40F9DE04BCA3}"/>
              </a:ext>
            </a:extLst>
          </p:cNvPr>
          <p:cNvPicPr>
            <a:picLocks noChangeAspect="1"/>
          </p:cNvPicPr>
          <p:nvPr userDrawn="1"/>
        </p:nvPicPr>
        <p:blipFill rotWithShape="1">
          <a:blip r:embed="rId2"/>
          <a:srcRect l="7197" r="4055"/>
          <a:stretch/>
        </p:blipFill>
        <p:spPr>
          <a:xfrm>
            <a:off x="0" y="0"/>
            <a:ext cx="18258972" cy="10287000"/>
          </a:xfrm>
          <a:prstGeom prst="rect">
            <a:avLst/>
          </a:prstGeom>
        </p:spPr>
      </p:pic>
    </p:spTree>
    <p:extLst>
      <p:ext uri="{BB962C8B-B14F-4D97-AF65-F5344CB8AC3E}">
        <p14:creationId xmlns:p14="http://schemas.microsoft.com/office/powerpoint/2010/main" val="342505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FFFFFF"/>
              </a:buClr>
              <a:buSzPts val="2800"/>
              <a:buNone/>
              <a:defRPr sz="2800">
                <a:solidFill>
                  <a:srgbClr val="FFFFFF"/>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482600" rtl="0">
              <a:lnSpc>
                <a:spcPct val="115000"/>
              </a:lnSpc>
              <a:spcBef>
                <a:spcPts val="0"/>
              </a:spcBef>
              <a:spcAft>
                <a:spcPts val="0"/>
              </a:spcAft>
              <a:buClr>
                <a:srgbClr val="1D4595"/>
              </a:buClr>
              <a:buSzPts val="4000"/>
              <a:buFont typeface="Open Sans ExtraBold"/>
              <a:buChar char="●"/>
              <a:defRPr sz="4000">
                <a:solidFill>
                  <a:srgbClr val="1D4595"/>
                </a:solidFill>
                <a:latin typeface="Open Sans ExtraBold"/>
                <a:ea typeface="Open Sans ExtraBold"/>
                <a:cs typeface="Open Sans ExtraBold"/>
                <a:sym typeface="Open Sans ExtraBold"/>
              </a:defRPr>
            </a:lvl1pPr>
            <a:lvl2pPr marL="914400" lvl="1" indent="-419100" rtl="0">
              <a:lnSpc>
                <a:spcPct val="115000"/>
              </a:lnSpc>
              <a:spcBef>
                <a:spcPts val="0"/>
              </a:spcBef>
              <a:spcAft>
                <a:spcPts val="0"/>
              </a:spcAft>
              <a:buClr>
                <a:srgbClr val="1D4595"/>
              </a:buClr>
              <a:buSzPts val="3000"/>
              <a:buFont typeface="Open Sans ExtraBold"/>
              <a:buChar char="○"/>
              <a:defRPr sz="3000">
                <a:solidFill>
                  <a:srgbClr val="1D4595"/>
                </a:solidFill>
                <a:latin typeface="Open Sans ExtraBold"/>
                <a:ea typeface="Open Sans ExtraBold"/>
                <a:cs typeface="Open Sans ExtraBold"/>
                <a:sym typeface="Open Sans ExtraBold"/>
              </a:defRPr>
            </a:lvl2pPr>
            <a:lvl3pPr marL="1371600" lvl="2" indent="-355600" rtl="0">
              <a:lnSpc>
                <a:spcPct val="115000"/>
              </a:lnSpc>
              <a:spcBef>
                <a:spcPts val="0"/>
              </a:spcBef>
              <a:spcAft>
                <a:spcPts val="0"/>
              </a:spcAft>
              <a:buClr>
                <a:srgbClr val="1D4595"/>
              </a:buClr>
              <a:buSzPts val="2000"/>
              <a:buFont typeface="Open Sans ExtraBold"/>
              <a:buChar char="■"/>
              <a:defRPr sz="2000">
                <a:solidFill>
                  <a:srgbClr val="1D4595"/>
                </a:solidFill>
                <a:latin typeface="Open Sans ExtraBold"/>
                <a:ea typeface="Open Sans ExtraBold"/>
                <a:cs typeface="Open Sans ExtraBold"/>
                <a:sym typeface="Open Sans ExtraBold"/>
              </a:defRPr>
            </a:lvl3pPr>
            <a:lvl4pPr marL="1828800" lvl="3" indent="-317500" rtl="0">
              <a:lnSpc>
                <a:spcPct val="115000"/>
              </a:lnSpc>
              <a:spcBef>
                <a:spcPts val="0"/>
              </a:spcBef>
              <a:spcAft>
                <a:spcPts val="0"/>
              </a:spcAft>
              <a:buClr>
                <a:srgbClr val="082740"/>
              </a:buClr>
              <a:buSzPts val="1400"/>
              <a:buFont typeface="Open Sans ExtraBold"/>
              <a:buChar char="●"/>
              <a:defRPr>
                <a:solidFill>
                  <a:srgbClr val="082740"/>
                </a:solidFill>
                <a:latin typeface="Open Sans ExtraBold"/>
                <a:ea typeface="Open Sans ExtraBold"/>
                <a:cs typeface="Open Sans ExtraBold"/>
                <a:sym typeface="Open Sans ExtraBold"/>
              </a:defRPr>
            </a:lvl4pPr>
            <a:lvl5pPr marL="2286000" lvl="4" indent="-317500" rtl="0">
              <a:lnSpc>
                <a:spcPct val="115000"/>
              </a:lnSpc>
              <a:spcBef>
                <a:spcPts val="0"/>
              </a:spcBef>
              <a:spcAft>
                <a:spcPts val="0"/>
              </a:spcAft>
              <a:buClr>
                <a:srgbClr val="082740"/>
              </a:buClr>
              <a:buSzPts val="1400"/>
              <a:buFont typeface="Baskervville"/>
              <a:buChar char="○"/>
              <a:defRPr>
                <a:solidFill>
                  <a:srgbClr val="082740"/>
                </a:solidFill>
                <a:latin typeface="Baskervville"/>
                <a:ea typeface="Baskervville"/>
                <a:cs typeface="Baskervville"/>
                <a:sym typeface="Baskervville"/>
              </a:defRPr>
            </a:lvl5pPr>
            <a:lvl6pPr marL="2743200" lvl="5" indent="-304800" rtl="0">
              <a:lnSpc>
                <a:spcPct val="115000"/>
              </a:lnSpc>
              <a:spcBef>
                <a:spcPts val="0"/>
              </a:spcBef>
              <a:spcAft>
                <a:spcPts val="0"/>
              </a:spcAft>
              <a:buClr>
                <a:srgbClr val="082740"/>
              </a:buClr>
              <a:buSzPts val="1200"/>
              <a:buFont typeface="Baskervville"/>
              <a:buChar char="■"/>
              <a:defRPr sz="1200">
                <a:solidFill>
                  <a:srgbClr val="082740"/>
                </a:solidFill>
                <a:latin typeface="Baskervville"/>
                <a:ea typeface="Baskervville"/>
                <a:cs typeface="Baskervville"/>
                <a:sym typeface="Baskervville"/>
              </a:defRPr>
            </a:lvl6pPr>
            <a:lvl7pPr marL="3200400" lvl="6" indent="-292100" rtl="0">
              <a:lnSpc>
                <a:spcPct val="115000"/>
              </a:lnSpc>
              <a:spcBef>
                <a:spcPts val="0"/>
              </a:spcBef>
              <a:spcAft>
                <a:spcPts val="0"/>
              </a:spcAft>
              <a:buClr>
                <a:srgbClr val="082740"/>
              </a:buClr>
              <a:buSzPts val="1000"/>
              <a:buFont typeface="Baskervville"/>
              <a:buChar char="●"/>
              <a:defRPr sz="1000">
                <a:solidFill>
                  <a:srgbClr val="082740"/>
                </a:solidFill>
                <a:latin typeface="Baskervville"/>
                <a:ea typeface="Baskervville"/>
                <a:cs typeface="Baskervville"/>
                <a:sym typeface="Baskervville"/>
              </a:defRPr>
            </a:lvl7pPr>
            <a:lvl8pPr marL="3657600" lvl="7" indent="-279400" rtl="0">
              <a:lnSpc>
                <a:spcPct val="115000"/>
              </a:lnSpc>
              <a:spcBef>
                <a:spcPts val="0"/>
              </a:spcBef>
              <a:spcAft>
                <a:spcPts val="0"/>
              </a:spcAft>
              <a:buClr>
                <a:srgbClr val="1D4595"/>
              </a:buClr>
              <a:buSzPts val="800"/>
              <a:buFont typeface="Open Sans"/>
              <a:buChar char="○"/>
              <a:defRPr sz="800" b="1">
                <a:solidFill>
                  <a:srgbClr val="1D4595"/>
                </a:solidFill>
                <a:latin typeface="Open Sans"/>
                <a:ea typeface="Open Sans"/>
                <a:cs typeface="Open Sans"/>
                <a:sym typeface="Open Sans"/>
              </a:defRPr>
            </a:lvl8pPr>
            <a:lvl9pPr marL="4114800" lvl="8" indent="-273050" rtl="0">
              <a:lnSpc>
                <a:spcPct val="115000"/>
              </a:lnSpc>
              <a:spcBef>
                <a:spcPts val="0"/>
              </a:spcBef>
              <a:spcAft>
                <a:spcPts val="0"/>
              </a:spcAft>
              <a:buClr>
                <a:srgbClr val="082740"/>
              </a:buClr>
              <a:buSzPts val="700"/>
              <a:buFont typeface="Open Sans"/>
              <a:buChar char="■"/>
              <a:defRPr sz="700" b="1">
                <a:solidFill>
                  <a:srgbClr val="082740"/>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6429334" y="9267584"/>
            <a:ext cx="1097400" cy="787200"/>
          </a:xfrm>
          <a:prstGeom prst="rect">
            <a:avLst/>
          </a:prstGeom>
          <a:noFill/>
          <a:ln>
            <a:noFill/>
          </a:ln>
        </p:spPr>
        <p:txBody>
          <a:bodyPr spcFirstLastPara="1" wrap="square" lIns="91425" tIns="91425" rIns="91425" bIns="91425" anchor="ctr" anchorCtr="0">
            <a:normAutofit/>
          </a:bodyPr>
          <a:lstStyle>
            <a:lvl1pPr lvl="0" algn="r" rtl="0">
              <a:buNone/>
              <a:defRPr sz="1400" b="1">
                <a:solidFill>
                  <a:srgbClr val="1D4595"/>
                </a:solidFill>
                <a:latin typeface="Open Sans"/>
                <a:ea typeface="Open Sans"/>
                <a:cs typeface="Open Sans"/>
                <a:sym typeface="Open Sans"/>
              </a:defRPr>
            </a:lvl1pPr>
            <a:lvl2pPr lvl="1" algn="r" rtl="0">
              <a:buNone/>
              <a:defRPr sz="1400" b="1">
                <a:solidFill>
                  <a:srgbClr val="1D4595"/>
                </a:solidFill>
                <a:latin typeface="Open Sans"/>
                <a:ea typeface="Open Sans"/>
                <a:cs typeface="Open Sans"/>
                <a:sym typeface="Open Sans"/>
              </a:defRPr>
            </a:lvl2pPr>
            <a:lvl3pPr lvl="2" algn="r" rtl="0">
              <a:buNone/>
              <a:defRPr sz="1400" b="1">
                <a:solidFill>
                  <a:srgbClr val="1D4595"/>
                </a:solidFill>
                <a:latin typeface="Open Sans"/>
                <a:ea typeface="Open Sans"/>
                <a:cs typeface="Open Sans"/>
                <a:sym typeface="Open Sans"/>
              </a:defRPr>
            </a:lvl3pPr>
            <a:lvl4pPr lvl="3" algn="r" rtl="0">
              <a:buNone/>
              <a:defRPr sz="1400" b="1">
                <a:solidFill>
                  <a:srgbClr val="1D4595"/>
                </a:solidFill>
                <a:latin typeface="Open Sans"/>
                <a:ea typeface="Open Sans"/>
                <a:cs typeface="Open Sans"/>
                <a:sym typeface="Open Sans"/>
              </a:defRPr>
            </a:lvl4pPr>
            <a:lvl5pPr lvl="4" algn="r" rtl="0">
              <a:buNone/>
              <a:defRPr sz="1400" b="1">
                <a:solidFill>
                  <a:srgbClr val="1D4595"/>
                </a:solidFill>
                <a:latin typeface="Open Sans"/>
                <a:ea typeface="Open Sans"/>
                <a:cs typeface="Open Sans"/>
                <a:sym typeface="Open Sans"/>
              </a:defRPr>
            </a:lvl5pPr>
            <a:lvl6pPr lvl="5" algn="r" rtl="0">
              <a:buNone/>
              <a:defRPr sz="1400" b="1">
                <a:solidFill>
                  <a:srgbClr val="1D4595"/>
                </a:solidFill>
                <a:latin typeface="Open Sans"/>
                <a:ea typeface="Open Sans"/>
                <a:cs typeface="Open Sans"/>
                <a:sym typeface="Open Sans"/>
              </a:defRPr>
            </a:lvl6pPr>
            <a:lvl7pPr lvl="6" algn="r" rtl="0">
              <a:buNone/>
              <a:defRPr sz="1400" b="1">
                <a:solidFill>
                  <a:srgbClr val="1D4595"/>
                </a:solidFill>
                <a:latin typeface="Open Sans"/>
                <a:ea typeface="Open Sans"/>
                <a:cs typeface="Open Sans"/>
                <a:sym typeface="Open Sans"/>
              </a:defRPr>
            </a:lvl7pPr>
            <a:lvl8pPr lvl="7" algn="r" rtl="0">
              <a:buNone/>
              <a:defRPr sz="1400" b="1">
                <a:solidFill>
                  <a:srgbClr val="1D4595"/>
                </a:solidFill>
                <a:latin typeface="Open Sans"/>
                <a:ea typeface="Open Sans"/>
                <a:cs typeface="Open Sans"/>
                <a:sym typeface="Open Sans"/>
              </a:defRPr>
            </a:lvl8pPr>
            <a:lvl9pPr lvl="8" algn="r" rtl="0">
              <a:buNone/>
              <a:defRPr sz="1400" b="1">
                <a:solidFill>
                  <a:srgbClr val="1D4595"/>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84958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hyperlink" Target="https://www.njhcqi.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3" name="Rectangle 2">
            <a:extLst>
              <a:ext uri="{FF2B5EF4-FFF2-40B4-BE49-F238E27FC236}">
                <a16:creationId xmlns:a16="http://schemas.microsoft.com/office/drawing/2014/main" id="{2F76E8EB-520E-1562-154E-E1F6C783876C}"/>
              </a:ext>
            </a:extLst>
          </p:cNvPr>
          <p:cNvSpPr/>
          <p:nvPr/>
        </p:nvSpPr>
        <p:spPr>
          <a:xfrm>
            <a:off x="1635365" y="3343330"/>
            <a:ext cx="15017262" cy="3652556"/>
          </a:xfrm>
          <a:prstGeom prst="rect">
            <a:avLst/>
          </a:prstGeom>
          <a:solidFill>
            <a:srgbClr val="08274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2" name="Google Shape;75;p9">
            <a:extLst>
              <a:ext uri="{FF2B5EF4-FFF2-40B4-BE49-F238E27FC236}">
                <a16:creationId xmlns:a16="http://schemas.microsoft.com/office/drawing/2014/main" id="{F1A4A649-0010-207A-F820-D6F7A5439F6E}"/>
              </a:ext>
            </a:extLst>
          </p:cNvPr>
          <p:cNvSpPr txBox="1">
            <a:spLocks/>
          </p:cNvSpPr>
          <p:nvPr/>
        </p:nvSpPr>
        <p:spPr>
          <a:xfrm>
            <a:off x="14551736" y="9179247"/>
            <a:ext cx="3459968" cy="77882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482600" algn="l" rtl="0">
              <a:lnSpc>
                <a:spcPct val="100000"/>
              </a:lnSpc>
              <a:spcBef>
                <a:spcPts val="0"/>
              </a:spcBef>
              <a:spcAft>
                <a:spcPts val="0"/>
              </a:spcAft>
              <a:buClr>
                <a:schemeClr val="lt1"/>
              </a:buClr>
              <a:buSzPts val="1200"/>
              <a:buFont typeface="Open Sans ExtraBold"/>
              <a:buNone/>
              <a:defRPr sz="1200" b="0" i="0" u="none" strike="noStrike" cap="none">
                <a:solidFill>
                  <a:schemeClr val="lt1"/>
                </a:solidFill>
                <a:latin typeface="Open Sans ExtraBold"/>
                <a:ea typeface="Open Sans ExtraBold"/>
                <a:cs typeface="Open Sans ExtraBold"/>
                <a:sym typeface="Open Sans ExtraBold"/>
              </a:defRPr>
            </a:lvl1pPr>
            <a:lvl2pPr marL="914400" marR="0" lvl="1" indent="-419100" algn="l" rtl="0">
              <a:lnSpc>
                <a:spcPct val="100000"/>
              </a:lnSpc>
              <a:spcBef>
                <a:spcPts val="0"/>
              </a:spcBef>
              <a:spcAft>
                <a:spcPts val="0"/>
              </a:spcAft>
              <a:buClr>
                <a:srgbClr val="1D4595"/>
              </a:buClr>
              <a:buSzPts val="2800"/>
              <a:buFont typeface="Open Sans ExtraBold"/>
              <a:buNone/>
              <a:defRPr sz="2800" b="0" i="0" u="none" strike="noStrike" cap="none">
                <a:solidFill>
                  <a:srgbClr val="1D4595"/>
                </a:solidFill>
                <a:latin typeface="Open Sans ExtraBold"/>
                <a:ea typeface="Open Sans ExtraBold"/>
                <a:cs typeface="Open Sans ExtraBold"/>
                <a:sym typeface="Open Sans ExtraBold"/>
              </a:defRPr>
            </a:lvl2pPr>
            <a:lvl3pPr marL="1371600" marR="0" lvl="2" indent="-355600" algn="l" rtl="0">
              <a:lnSpc>
                <a:spcPct val="100000"/>
              </a:lnSpc>
              <a:spcBef>
                <a:spcPts val="0"/>
              </a:spcBef>
              <a:spcAft>
                <a:spcPts val="0"/>
              </a:spcAft>
              <a:buClr>
                <a:srgbClr val="1D4595"/>
              </a:buClr>
              <a:buSzPts val="2800"/>
              <a:buFont typeface="Open Sans ExtraBold"/>
              <a:buNone/>
              <a:defRPr sz="2800" b="0" i="0" u="none" strike="noStrike" cap="none">
                <a:solidFill>
                  <a:srgbClr val="1D4595"/>
                </a:solidFill>
                <a:latin typeface="Open Sans ExtraBold"/>
                <a:ea typeface="Open Sans ExtraBold"/>
                <a:cs typeface="Open Sans ExtraBold"/>
                <a:sym typeface="Open Sans ExtraBold"/>
              </a:defRPr>
            </a:lvl3pPr>
            <a:lvl4pPr marL="1828800" marR="0" lvl="3" indent="-317500" algn="l" rtl="0">
              <a:lnSpc>
                <a:spcPct val="100000"/>
              </a:lnSpc>
              <a:spcBef>
                <a:spcPts val="0"/>
              </a:spcBef>
              <a:spcAft>
                <a:spcPts val="0"/>
              </a:spcAft>
              <a:buClr>
                <a:srgbClr val="082740"/>
              </a:buClr>
              <a:buSzPts val="2800"/>
              <a:buFont typeface="Open Sans ExtraBold"/>
              <a:buNone/>
              <a:defRPr sz="2800" b="0" i="0" u="none" strike="noStrike" cap="none">
                <a:solidFill>
                  <a:srgbClr val="082740"/>
                </a:solidFill>
                <a:latin typeface="Open Sans ExtraBold"/>
                <a:ea typeface="Open Sans ExtraBold"/>
                <a:cs typeface="Open Sans ExtraBold"/>
                <a:sym typeface="Open Sans ExtraBold"/>
              </a:defRPr>
            </a:lvl4pPr>
            <a:lvl5pPr marL="2286000" marR="0" lvl="4" indent="-317500" algn="l" rtl="0">
              <a:lnSpc>
                <a:spcPct val="100000"/>
              </a:lnSpc>
              <a:spcBef>
                <a:spcPts val="0"/>
              </a:spcBef>
              <a:spcAft>
                <a:spcPts val="0"/>
              </a:spcAft>
              <a:buClr>
                <a:srgbClr val="082740"/>
              </a:buClr>
              <a:buSzPts val="2800"/>
              <a:buFont typeface="Baskervville"/>
              <a:buNone/>
              <a:defRPr sz="2800" b="0" i="0" u="none" strike="noStrike" cap="none">
                <a:solidFill>
                  <a:srgbClr val="082740"/>
                </a:solidFill>
                <a:latin typeface="Baskervville"/>
                <a:ea typeface="Baskervville"/>
                <a:cs typeface="Baskervville"/>
                <a:sym typeface="Baskervville"/>
              </a:defRPr>
            </a:lvl5pPr>
            <a:lvl6pPr marL="2743200" marR="0" lvl="5" indent="-304800" algn="l" rtl="0">
              <a:lnSpc>
                <a:spcPct val="100000"/>
              </a:lnSpc>
              <a:spcBef>
                <a:spcPts val="0"/>
              </a:spcBef>
              <a:spcAft>
                <a:spcPts val="0"/>
              </a:spcAft>
              <a:buClr>
                <a:srgbClr val="082740"/>
              </a:buClr>
              <a:buSzPts val="2800"/>
              <a:buFont typeface="Baskervville"/>
              <a:buNone/>
              <a:defRPr sz="2800" b="0" i="0" u="none" strike="noStrike" cap="none">
                <a:solidFill>
                  <a:srgbClr val="082740"/>
                </a:solidFill>
                <a:latin typeface="Baskervville"/>
                <a:ea typeface="Baskervville"/>
                <a:cs typeface="Baskervville"/>
                <a:sym typeface="Baskervville"/>
              </a:defRPr>
            </a:lvl6pPr>
            <a:lvl7pPr marL="3200400" marR="0" lvl="6" indent="-292100" algn="l" rtl="0">
              <a:lnSpc>
                <a:spcPct val="100000"/>
              </a:lnSpc>
              <a:spcBef>
                <a:spcPts val="0"/>
              </a:spcBef>
              <a:spcAft>
                <a:spcPts val="0"/>
              </a:spcAft>
              <a:buClr>
                <a:srgbClr val="082740"/>
              </a:buClr>
              <a:buSzPts val="2800"/>
              <a:buFont typeface="Baskervville"/>
              <a:buNone/>
              <a:defRPr sz="2800" b="0" i="0" u="none" strike="noStrike" cap="none">
                <a:solidFill>
                  <a:srgbClr val="082740"/>
                </a:solidFill>
                <a:latin typeface="Baskervville"/>
                <a:ea typeface="Baskervville"/>
                <a:cs typeface="Baskervville"/>
                <a:sym typeface="Baskervville"/>
              </a:defRPr>
            </a:lvl7pPr>
            <a:lvl8pPr marL="3657600" marR="0" lvl="7" indent="-279400" algn="l" rtl="0">
              <a:lnSpc>
                <a:spcPct val="100000"/>
              </a:lnSpc>
              <a:spcBef>
                <a:spcPts val="0"/>
              </a:spcBef>
              <a:spcAft>
                <a:spcPts val="0"/>
              </a:spcAft>
              <a:buClr>
                <a:srgbClr val="1D4595"/>
              </a:buClr>
              <a:buSzPts val="2800"/>
              <a:buFont typeface="Open Sans"/>
              <a:buNone/>
              <a:defRPr sz="2800" b="1" i="0" u="none" strike="noStrike" cap="none">
                <a:solidFill>
                  <a:srgbClr val="1D4595"/>
                </a:solidFill>
                <a:latin typeface="Open Sans"/>
                <a:ea typeface="Open Sans"/>
                <a:cs typeface="Open Sans"/>
                <a:sym typeface="Open Sans"/>
              </a:defRPr>
            </a:lvl8pPr>
            <a:lvl9pPr marL="4114800" marR="0" lvl="8" indent="-273050" algn="l" rtl="0">
              <a:lnSpc>
                <a:spcPct val="100000"/>
              </a:lnSpc>
              <a:spcBef>
                <a:spcPts val="0"/>
              </a:spcBef>
              <a:spcAft>
                <a:spcPts val="0"/>
              </a:spcAft>
              <a:buClr>
                <a:srgbClr val="082740"/>
              </a:buClr>
              <a:buSzPts val="2800"/>
              <a:buFont typeface="Open Sans"/>
              <a:buNone/>
              <a:defRPr sz="2800" b="1" i="0" u="none" strike="noStrike" cap="none">
                <a:solidFill>
                  <a:srgbClr val="082740"/>
                </a:solidFill>
                <a:latin typeface="Open Sans"/>
                <a:ea typeface="Open Sans"/>
                <a:cs typeface="Open Sans"/>
                <a:sym typeface="Open Sans"/>
              </a:defRPr>
            </a:lvl9pPr>
          </a:lstStyle>
          <a:p>
            <a:pPr marL="0" indent="0" algn="ctr" defTabSz="1828800">
              <a:lnSpc>
                <a:spcPct val="125000"/>
              </a:lnSpc>
              <a:buClr>
                <a:srgbClr val="FFFFFF"/>
              </a:buClr>
              <a:buSzPts val="688"/>
            </a:pPr>
            <a:r>
              <a:rPr lang="en-US" sz="2800" kern="0" dirty="0">
                <a:solidFill>
                  <a:srgbClr val="FFFFFF"/>
                </a:solidFill>
              </a:rPr>
              <a:t>January 28, 2025</a:t>
            </a:r>
          </a:p>
        </p:txBody>
      </p:sp>
      <p:sp>
        <p:nvSpPr>
          <p:cNvPr id="74" name="Google Shape;74;p9"/>
          <p:cNvSpPr txBox="1">
            <a:spLocks noGrp="1"/>
          </p:cNvSpPr>
          <p:nvPr>
            <p:ph type="ctrTitle"/>
          </p:nvPr>
        </p:nvSpPr>
        <p:spPr>
          <a:xfrm>
            <a:off x="1416824" y="3600451"/>
            <a:ext cx="15454344" cy="1729102"/>
          </a:xfrm>
          <a:prstGeom prst="rect">
            <a:avLst/>
          </a:prstGeom>
        </p:spPr>
        <p:txBody>
          <a:bodyPr spcFirstLastPara="1" wrap="square" lIns="182850" tIns="182850" rIns="182850" bIns="182850" anchor="b" anchorCtr="0">
            <a:normAutofit/>
          </a:bodyPr>
          <a:lstStyle/>
          <a:p>
            <a:pPr algn="ctr"/>
            <a:r>
              <a:rPr lang="en" sz="8800" b="0" dirty="0">
                <a:latin typeface="Open Sans ExtraBold"/>
                <a:ea typeface="Open Sans ExtraBold"/>
                <a:cs typeface="Open Sans ExtraBold"/>
                <a:sym typeface="Open Sans ExtraBold"/>
              </a:rPr>
              <a:t>MATERNITY </a:t>
            </a:r>
            <a:r>
              <a:rPr lang="en" sz="8800" b="0" dirty="0">
                <a:solidFill>
                  <a:srgbClr val="0AD084"/>
                </a:solidFill>
                <a:latin typeface="Open Sans ExtraBold"/>
                <a:ea typeface="Open Sans ExtraBold"/>
                <a:cs typeface="Open Sans ExtraBold"/>
                <a:sym typeface="Open Sans ExtraBold"/>
              </a:rPr>
              <a:t>ACTION </a:t>
            </a:r>
            <a:r>
              <a:rPr lang="en" sz="8800" b="0" dirty="0">
                <a:latin typeface="Open Sans ExtraBold"/>
                <a:ea typeface="Open Sans ExtraBold"/>
                <a:cs typeface="Open Sans ExtraBold"/>
                <a:sym typeface="Open Sans ExtraBold"/>
              </a:rPr>
              <a:t>PLAN</a:t>
            </a:r>
            <a:endParaRPr sz="8800" b="0" dirty="0">
              <a:latin typeface="Open Sans ExtraBold"/>
              <a:ea typeface="Open Sans ExtraBold"/>
              <a:cs typeface="Open Sans ExtraBold"/>
              <a:sym typeface="Open Sans ExtraBold"/>
            </a:endParaRPr>
          </a:p>
        </p:txBody>
      </p:sp>
      <p:sp>
        <p:nvSpPr>
          <p:cNvPr id="75" name="Google Shape;75;p9"/>
          <p:cNvSpPr txBox="1">
            <a:spLocks noGrp="1"/>
          </p:cNvSpPr>
          <p:nvPr>
            <p:ph type="subTitle" idx="1"/>
          </p:nvPr>
        </p:nvSpPr>
        <p:spPr>
          <a:xfrm>
            <a:off x="2006272" y="4977129"/>
            <a:ext cx="14275448" cy="1509398"/>
          </a:xfrm>
          <a:prstGeom prst="rect">
            <a:avLst/>
          </a:prstGeom>
        </p:spPr>
        <p:txBody>
          <a:bodyPr spcFirstLastPara="1" wrap="square" lIns="182850" tIns="182850" rIns="182850" bIns="182850" anchor="t" anchorCtr="0">
            <a:noAutofit/>
          </a:bodyPr>
          <a:lstStyle/>
          <a:p>
            <a:pPr algn="ctr"/>
            <a:r>
              <a:rPr lang="en-US" sz="3600" b="1" i="1" dirty="0">
                <a:latin typeface="Open Sans Semibold" panose="020B0606030504020204" pitchFamily="34" charset="0"/>
                <a:ea typeface="Open Sans Semibold" panose="020B0606030504020204" pitchFamily="34" charset="0"/>
                <a:cs typeface="Open Sans Semibold" panose="020B0606030504020204" pitchFamily="34" charset="0"/>
              </a:rPr>
              <a:t>Bridging Gaps in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206BF-CA1D-4DE9-773E-1F2F7396443A}"/>
              </a:ext>
            </a:extLst>
          </p:cNvPr>
          <p:cNvPicPr>
            <a:picLocks noChangeAspect="1"/>
          </p:cNvPicPr>
          <p:nvPr/>
        </p:nvPicPr>
        <p:blipFill>
          <a:blip r:embed="rId3"/>
          <a:stretch>
            <a:fillRect/>
          </a:stretch>
        </p:blipFill>
        <p:spPr>
          <a:xfrm>
            <a:off x="777278" y="244723"/>
            <a:ext cx="16733443" cy="9797553"/>
          </a:xfrm>
          <a:prstGeom prst="rect">
            <a:avLst/>
          </a:prstGeom>
        </p:spPr>
      </p:pic>
    </p:spTree>
    <p:extLst>
      <p:ext uri="{BB962C8B-B14F-4D97-AF65-F5344CB8AC3E}">
        <p14:creationId xmlns:p14="http://schemas.microsoft.com/office/powerpoint/2010/main" val="414808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1E9"/>
        </a:solidFill>
        <a:effectLst/>
      </p:bgPr>
    </p:bg>
    <p:spTree>
      <p:nvGrpSpPr>
        <p:cNvPr id="1" name=""/>
        <p:cNvGrpSpPr/>
        <p:nvPr/>
      </p:nvGrpSpPr>
      <p:grpSpPr>
        <a:xfrm>
          <a:off x="0" y="0"/>
          <a:ext cx="0" cy="0"/>
          <a:chOff x="0" y="0"/>
          <a:chExt cx="0" cy="0"/>
        </a:xfrm>
      </p:grpSpPr>
      <p:sp>
        <p:nvSpPr>
          <p:cNvPr id="2" name="TextBox 2"/>
          <p:cNvSpPr txBox="1"/>
          <p:nvPr/>
        </p:nvSpPr>
        <p:spPr>
          <a:xfrm>
            <a:off x="9076199" y="9561715"/>
            <a:ext cx="138309" cy="309130"/>
          </a:xfrm>
          <a:prstGeom prst="rect">
            <a:avLst/>
          </a:prstGeom>
        </p:spPr>
        <p:txBody>
          <a:bodyPr lIns="0" tIns="0" rIns="0" bIns="0" rtlCol="0" anchor="t">
            <a:spAutoFit/>
          </a:bodyPr>
          <a:lstStyle/>
          <a:p>
            <a:pPr algn="l">
              <a:lnSpc>
                <a:spcPts val="2577"/>
              </a:lnSpc>
            </a:pPr>
            <a:r>
              <a:rPr lang="en-US" sz="1840" b="1" spc="-5">
                <a:solidFill>
                  <a:srgbClr val="000000"/>
                </a:solidFill>
                <a:latin typeface="IBM Plex Sans Bold"/>
                <a:ea typeface="IBM Plex Sans Bold"/>
                <a:cs typeface="IBM Plex Sans Bold"/>
                <a:sym typeface="IBM Plex Sans Bold"/>
              </a:rPr>
              <a:t>6</a:t>
            </a:r>
          </a:p>
        </p:txBody>
      </p:sp>
      <p:grpSp>
        <p:nvGrpSpPr>
          <p:cNvPr id="3" name="Group 3"/>
          <p:cNvGrpSpPr/>
          <p:nvPr/>
        </p:nvGrpSpPr>
        <p:grpSpPr>
          <a:xfrm>
            <a:off x="828790" y="2185211"/>
            <a:ext cx="9796043" cy="6297798"/>
            <a:chOff x="0" y="0"/>
            <a:chExt cx="13061390" cy="8397064"/>
          </a:xfrm>
        </p:grpSpPr>
        <p:grpSp>
          <p:nvGrpSpPr>
            <p:cNvPr id="4" name="Group 4"/>
            <p:cNvGrpSpPr>
              <a:grpSpLocks noChangeAspect="1"/>
            </p:cNvGrpSpPr>
            <p:nvPr/>
          </p:nvGrpSpPr>
          <p:grpSpPr>
            <a:xfrm>
              <a:off x="0" y="0"/>
              <a:ext cx="13061390" cy="5138101"/>
              <a:chOff x="0" y="0"/>
              <a:chExt cx="5359171" cy="2108200"/>
            </a:xfrm>
          </p:grpSpPr>
          <p:sp>
            <p:nvSpPr>
              <p:cNvPr id="5" name="Freeform 5"/>
              <p:cNvSpPr/>
              <p:nvPr/>
            </p:nvSpPr>
            <p:spPr>
              <a:xfrm>
                <a:off x="776986" y="63500"/>
                <a:ext cx="4518660" cy="1981200"/>
              </a:xfrm>
              <a:custGeom>
                <a:avLst/>
                <a:gdLst/>
                <a:ahLst/>
                <a:cxnLst/>
                <a:rect l="l" t="t" r="r" b="b"/>
                <a:pathLst>
                  <a:path w="4518660" h="1981200">
                    <a:moveTo>
                      <a:pt x="4518660" y="1981200"/>
                    </a:moveTo>
                    <a:lnTo>
                      <a:pt x="0" y="1981200"/>
                    </a:lnTo>
                    <a:lnTo>
                      <a:pt x="0" y="0"/>
                    </a:lnTo>
                    <a:lnTo>
                      <a:pt x="4518660" y="0"/>
                    </a:lnTo>
                    <a:close/>
                  </a:path>
                </a:pathLst>
              </a:custGeom>
              <a:solidFill>
                <a:srgbClr val="FFF8F0"/>
              </a:solidFill>
            </p:spPr>
            <p:txBody>
              <a:bodyPr/>
              <a:lstStyle/>
              <a:p>
                <a:endParaRPr lang="en-US"/>
              </a:p>
            </p:txBody>
          </p:sp>
          <p:sp>
            <p:nvSpPr>
              <p:cNvPr id="6" name="Freeform 6"/>
              <p:cNvSpPr/>
              <p:nvPr/>
            </p:nvSpPr>
            <p:spPr>
              <a:xfrm>
                <a:off x="62865" y="361315"/>
                <a:ext cx="926084" cy="921639"/>
              </a:xfrm>
              <a:custGeom>
                <a:avLst/>
                <a:gdLst/>
                <a:ahLst/>
                <a:cxnLst/>
                <a:rect l="l" t="t" r="r" b="b"/>
                <a:pathLst>
                  <a:path w="926084" h="921639">
                    <a:moveTo>
                      <a:pt x="922147" y="431419"/>
                    </a:moveTo>
                    <a:cubicBezTo>
                      <a:pt x="920115" y="421767"/>
                      <a:pt x="918210" y="412242"/>
                      <a:pt x="916305" y="403352"/>
                    </a:cubicBezTo>
                    <a:cubicBezTo>
                      <a:pt x="914527" y="392811"/>
                      <a:pt x="915797" y="381889"/>
                      <a:pt x="914019" y="371221"/>
                    </a:cubicBezTo>
                    <a:cubicBezTo>
                      <a:pt x="912241" y="362204"/>
                      <a:pt x="907288" y="353949"/>
                      <a:pt x="903097" y="345821"/>
                    </a:cubicBezTo>
                    <a:cubicBezTo>
                      <a:pt x="900938" y="341757"/>
                      <a:pt x="898779" y="337693"/>
                      <a:pt x="896874" y="333629"/>
                    </a:cubicBezTo>
                    <a:cubicBezTo>
                      <a:pt x="894969" y="329565"/>
                      <a:pt x="893572" y="325247"/>
                      <a:pt x="892048" y="321056"/>
                    </a:cubicBezTo>
                    <a:cubicBezTo>
                      <a:pt x="889254" y="312547"/>
                      <a:pt x="888746" y="303403"/>
                      <a:pt x="888365" y="294132"/>
                    </a:cubicBezTo>
                    <a:cubicBezTo>
                      <a:pt x="888111" y="289560"/>
                      <a:pt x="887984" y="284734"/>
                      <a:pt x="887349" y="280162"/>
                    </a:cubicBezTo>
                    <a:cubicBezTo>
                      <a:pt x="886460" y="275717"/>
                      <a:pt x="885444" y="271145"/>
                      <a:pt x="883793" y="266827"/>
                    </a:cubicBezTo>
                    <a:cubicBezTo>
                      <a:pt x="880237" y="257556"/>
                      <a:pt x="874395" y="249301"/>
                      <a:pt x="868299" y="241427"/>
                    </a:cubicBezTo>
                    <a:cubicBezTo>
                      <a:pt x="861568" y="233934"/>
                      <a:pt x="854456" y="226822"/>
                      <a:pt x="849122" y="218567"/>
                    </a:cubicBezTo>
                    <a:cubicBezTo>
                      <a:pt x="846328" y="214376"/>
                      <a:pt x="844169" y="209804"/>
                      <a:pt x="842137" y="205232"/>
                    </a:cubicBezTo>
                    <a:cubicBezTo>
                      <a:pt x="839851" y="200787"/>
                      <a:pt x="837565" y="196215"/>
                      <a:pt x="835406" y="191643"/>
                    </a:cubicBezTo>
                    <a:cubicBezTo>
                      <a:pt x="830961" y="182499"/>
                      <a:pt x="826516" y="172974"/>
                      <a:pt x="820166" y="164973"/>
                    </a:cubicBezTo>
                    <a:cubicBezTo>
                      <a:pt x="813689" y="157988"/>
                      <a:pt x="805688" y="152400"/>
                      <a:pt x="797941" y="146939"/>
                    </a:cubicBezTo>
                    <a:cubicBezTo>
                      <a:pt x="794004" y="144272"/>
                      <a:pt x="790067" y="141605"/>
                      <a:pt x="786257" y="138811"/>
                    </a:cubicBezTo>
                    <a:cubicBezTo>
                      <a:pt x="782320" y="136144"/>
                      <a:pt x="778256" y="133604"/>
                      <a:pt x="774700" y="130683"/>
                    </a:cubicBezTo>
                    <a:cubicBezTo>
                      <a:pt x="766572" y="124079"/>
                      <a:pt x="759841" y="116205"/>
                      <a:pt x="753110" y="107950"/>
                    </a:cubicBezTo>
                    <a:cubicBezTo>
                      <a:pt x="745871" y="100457"/>
                      <a:pt x="738632" y="92583"/>
                      <a:pt x="730631" y="85598"/>
                    </a:cubicBezTo>
                    <a:cubicBezTo>
                      <a:pt x="721741" y="77216"/>
                      <a:pt x="710692" y="71755"/>
                      <a:pt x="699643" y="66421"/>
                    </a:cubicBezTo>
                    <a:cubicBezTo>
                      <a:pt x="697230" y="64897"/>
                      <a:pt x="694817" y="63627"/>
                      <a:pt x="692277" y="62357"/>
                    </a:cubicBezTo>
                    <a:cubicBezTo>
                      <a:pt x="689356" y="61087"/>
                      <a:pt x="686435" y="59944"/>
                      <a:pt x="683514" y="59055"/>
                    </a:cubicBezTo>
                    <a:cubicBezTo>
                      <a:pt x="671703" y="54483"/>
                      <a:pt x="659511" y="51054"/>
                      <a:pt x="648081" y="46355"/>
                    </a:cubicBezTo>
                    <a:cubicBezTo>
                      <a:pt x="644398" y="43942"/>
                      <a:pt x="640969" y="40640"/>
                      <a:pt x="637286" y="38227"/>
                    </a:cubicBezTo>
                    <a:cubicBezTo>
                      <a:pt x="630047" y="33020"/>
                      <a:pt x="629031" y="29337"/>
                      <a:pt x="605917" y="19558"/>
                    </a:cubicBezTo>
                    <a:cubicBezTo>
                      <a:pt x="601472" y="17653"/>
                      <a:pt x="596646" y="16891"/>
                      <a:pt x="591693" y="16129"/>
                    </a:cubicBezTo>
                    <a:cubicBezTo>
                      <a:pt x="586740" y="15367"/>
                      <a:pt x="581787" y="14986"/>
                      <a:pt x="576834" y="14478"/>
                    </a:cubicBezTo>
                    <a:cubicBezTo>
                      <a:pt x="571881" y="13970"/>
                      <a:pt x="567055" y="13462"/>
                      <a:pt x="562229" y="13081"/>
                    </a:cubicBezTo>
                    <a:cubicBezTo>
                      <a:pt x="559816" y="12827"/>
                      <a:pt x="557530" y="12446"/>
                      <a:pt x="555244" y="12065"/>
                    </a:cubicBezTo>
                    <a:cubicBezTo>
                      <a:pt x="552958" y="11811"/>
                      <a:pt x="550672" y="11684"/>
                      <a:pt x="548386" y="11303"/>
                    </a:cubicBezTo>
                    <a:cubicBezTo>
                      <a:pt x="537845" y="9779"/>
                      <a:pt x="527812" y="5334"/>
                      <a:pt x="517144" y="3937"/>
                    </a:cubicBezTo>
                    <a:cubicBezTo>
                      <a:pt x="508000" y="2286"/>
                      <a:pt x="498729" y="4826"/>
                      <a:pt x="489712" y="6350"/>
                    </a:cubicBezTo>
                    <a:cubicBezTo>
                      <a:pt x="480695" y="8128"/>
                      <a:pt x="471805" y="9779"/>
                      <a:pt x="462788" y="9017"/>
                    </a:cubicBezTo>
                    <a:cubicBezTo>
                      <a:pt x="453771" y="9144"/>
                      <a:pt x="445008" y="6858"/>
                      <a:pt x="436118" y="4572"/>
                    </a:cubicBezTo>
                    <a:cubicBezTo>
                      <a:pt x="431673" y="3429"/>
                      <a:pt x="427101" y="2159"/>
                      <a:pt x="422529" y="1270"/>
                    </a:cubicBezTo>
                    <a:cubicBezTo>
                      <a:pt x="420243" y="762"/>
                      <a:pt x="417957" y="381"/>
                      <a:pt x="415671" y="127"/>
                    </a:cubicBezTo>
                    <a:cubicBezTo>
                      <a:pt x="413385" y="0"/>
                      <a:pt x="411099" y="0"/>
                      <a:pt x="408813" y="254"/>
                    </a:cubicBezTo>
                    <a:cubicBezTo>
                      <a:pt x="388747" y="1905"/>
                      <a:pt x="370840" y="12065"/>
                      <a:pt x="352298" y="18415"/>
                    </a:cubicBezTo>
                    <a:cubicBezTo>
                      <a:pt x="342646" y="21336"/>
                      <a:pt x="332359" y="21463"/>
                      <a:pt x="322199" y="22860"/>
                    </a:cubicBezTo>
                    <a:cubicBezTo>
                      <a:pt x="312166" y="24384"/>
                      <a:pt x="301879" y="26035"/>
                      <a:pt x="292354" y="29718"/>
                    </a:cubicBezTo>
                    <a:cubicBezTo>
                      <a:pt x="283337" y="32766"/>
                      <a:pt x="275717" y="39116"/>
                      <a:pt x="268224" y="45085"/>
                    </a:cubicBezTo>
                    <a:cubicBezTo>
                      <a:pt x="260731" y="51054"/>
                      <a:pt x="253492" y="57023"/>
                      <a:pt x="245364" y="61849"/>
                    </a:cubicBezTo>
                    <a:cubicBezTo>
                      <a:pt x="228346" y="73914"/>
                      <a:pt x="206629" y="78105"/>
                      <a:pt x="189103" y="90297"/>
                    </a:cubicBezTo>
                    <a:cubicBezTo>
                      <a:pt x="178943" y="96901"/>
                      <a:pt x="169164" y="104267"/>
                      <a:pt x="161290" y="113665"/>
                    </a:cubicBezTo>
                    <a:cubicBezTo>
                      <a:pt x="159258" y="115443"/>
                      <a:pt x="157226" y="117475"/>
                      <a:pt x="155321" y="119507"/>
                    </a:cubicBezTo>
                    <a:cubicBezTo>
                      <a:pt x="153289" y="121920"/>
                      <a:pt x="151384" y="124460"/>
                      <a:pt x="149606" y="127000"/>
                    </a:cubicBezTo>
                    <a:cubicBezTo>
                      <a:pt x="145669" y="131953"/>
                      <a:pt x="141224" y="136398"/>
                      <a:pt x="137668" y="141605"/>
                    </a:cubicBezTo>
                    <a:cubicBezTo>
                      <a:pt x="133985" y="146685"/>
                      <a:pt x="130302" y="151765"/>
                      <a:pt x="126492" y="156591"/>
                    </a:cubicBezTo>
                    <a:cubicBezTo>
                      <a:pt x="122936" y="159385"/>
                      <a:pt x="119253" y="161925"/>
                      <a:pt x="115443" y="164338"/>
                    </a:cubicBezTo>
                    <a:cubicBezTo>
                      <a:pt x="107569" y="169164"/>
                      <a:pt x="104140" y="169164"/>
                      <a:pt x="88011" y="188341"/>
                    </a:cubicBezTo>
                    <a:cubicBezTo>
                      <a:pt x="85090" y="192151"/>
                      <a:pt x="82423" y="196342"/>
                      <a:pt x="80010" y="200533"/>
                    </a:cubicBezTo>
                    <a:cubicBezTo>
                      <a:pt x="77597" y="204724"/>
                      <a:pt x="75946" y="209677"/>
                      <a:pt x="74041" y="214122"/>
                    </a:cubicBezTo>
                    <a:cubicBezTo>
                      <a:pt x="70231" y="223266"/>
                      <a:pt x="66675" y="232283"/>
                      <a:pt x="62103" y="240157"/>
                    </a:cubicBezTo>
                    <a:cubicBezTo>
                      <a:pt x="57150" y="249555"/>
                      <a:pt x="50292" y="257937"/>
                      <a:pt x="45593" y="267716"/>
                    </a:cubicBezTo>
                    <a:cubicBezTo>
                      <a:pt x="43688" y="271907"/>
                      <a:pt x="42164" y="276225"/>
                      <a:pt x="41021" y="280670"/>
                    </a:cubicBezTo>
                    <a:cubicBezTo>
                      <a:pt x="39878" y="285115"/>
                      <a:pt x="39624" y="289814"/>
                      <a:pt x="39116" y="294386"/>
                    </a:cubicBezTo>
                    <a:cubicBezTo>
                      <a:pt x="38100" y="303530"/>
                      <a:pt x="37084" y="312547"/>
                      <a:pt x="33655" y="320929"/>
                    </a:cubicBezTo>
                    <a:cubicBezTo>
                      <a:pt x="31750" y="325120"/>
                      <a:pt x="29972" y="329184"/>
                      <a:pt x="27940" y="333121"/>
                    </a:cubicBezTo>
                    <a:cubicBezTo>
                      <a:pt x="25908" y="337058"/>
                      <a:pt x="23368" y="340995"/>
                      <a:pt x="20955" y="344805"/>
                    </a:cubicBezTo>
                    <a:cubicBezTo>
                      <a:pt x="16129" y="352679"/>
                      <a:pt x="10795" y="360553"/>
                      <a:pt x="8255" y="369443"/>
                    </a:cubicBezTo>
                    <a:cubicBezTo>
                      <a:pt x="5969" y="379095"/>
                      <a:pt x="6096" y="389255"/>
                      <a:pt x="6604" y="399161"/>
                    </a:cubicBezTo>
                    <a:lnTo>
                      <a:pt x="7366" y="414020"/>
                    </a:lnTo>
                    <a:cubicBezTo>
                      <a:pt x="8001" y="418973"/>
                      <a:pt x="8382" y="423926"/>
                      <a:pt x="8255" y="428879"/>
                    </a:cubicBezTo>
                    <a:cubicBezTo>
                      <a:pt x="8128" y="438912"/>
                      <a:pt x="5588" y="448818"/>
                      <a:pt x="3175" y="458851"/>
                    </a:cubicBezTo>
                    <a:cubicBezTo>
                      <a:pt x="1397" y="468884"/>
                      <a:pt x="0" y="479044"/>
                      <a:pt x="635" y="489331"/>
                    </a:cubicBezTo>
                    <a:cubicBezTo>
                      <a:pt x="1143" y="508635"/>
                      <a:pt x="12954" y="525653"/>
                      <a:pt x="16637" y="543814"/>
                    </a:cubicBezTo>
                    <a:cubicBezTo>
                      <a:pt x="17145" y="546354"/>
                      <a:pt x="17653" y="548894"/>
                      <a:pt x="17907" y="551561"/>
                    </a:cubicBezTo>
                    <a:cubicBezTo>
                      <a:pt x="18415" y="554101"/>
                      <a:pt x="18923" y="556641"/>
                      <a:pt x="19304" y="559181"/>
                    </a:cubicBezTo>
                    <a:cubicBezTo>
                      <a:pt x="20193" y="564261"/>
                      <a:pt x="20701" y="569468"/>
                      <a:pt x="21209" y="574802"/>
                    </a:cubicBezTo>
                    <a:cubicBezTo>
                      <a:pt x="22479" y="585216"/>
                      <a:pt x="22352" y="596138"/>
                      <a:pt x="25654" y="606298"/>
                    </a:cubicBezTo>
                    <a:cubicBezTo>
                      <a:pt x="28956" y="617982"/>
                      <a:pt x="33655" y="629285"/>
                      <a:pt x="39116" y="640207"/>
                    </a:cubicBezTo>
                    <a:cubicBezTo>
                      <a:pt x="40259" y="642747"/>
                      <a:pt x="41529" y="645160"/>
                      <a:pt x="43053" y="647573"/>
                    </a:cubicBezTo>
                    <a:cubicBezTo>
                      <a:pt x="44704" y="650240"/>
                      <a:pt x="46609" y="652780"/>
                      <a:pt x="48641" y="655193"/>
                    </a:cubicBezTo>
                    <a:cubicBezTo>
                      <a:pt x="55753" y="665734"/>
                      <a:pt x="61976" y="676529"/>
                      <a:pt x="69469" y="686435"/>
                    </a:cubicBezTo>
                    <a:cubicBezTo>
                      <a:pt x="71120" y="690626"/>
                      <a:pt x="72517" y="694817"/>
                      <a:pt x="73660" y="699135"/>
                    </a:cubicBezTo>
                    <a:cubicBezTo>
                      <a:pt x="74803" y="703453"/>
                      <a:pt x="75184" y="706628"/>
                      <a:pt x="76581" y="711327"/>
                    </a:cubicBezTo>
                    <a:cubicBezTo>
                      <a:pt x="77343" y="713613"/>
                      <a:pt x="78232" y="716534"/>
                      <a:pt x="80010" y="719963"/>
                    </a:cubicBezTo>
                    <a:cubicBezTo>
                      <a:pt x="81788" y="723392"/>
                      <a:pt x="84455" y="727456"/>
                      <a:pt x="87884" y="732663"/>
                    </a:cubicBezTo>
                    <a:cubicBezTo>
                      <a:pt x="93599" y="740410"/>
                      <a:pt x="100711" y="747522"/>
                      <a:pt x="107823" y="754253"/>
                    </a:cubicBezTo>
                    <a:cubicBezTo>
                      <a:pt x="115570" y="760476"/>
                      <a:pt x="123190" y="766572"/>
                      <a:pt x="129413" y="773176"/>
                    </a:cubicBezTo>
                    <a:cubicBezTo>
                      <a:pt x="133096" y="776986"/>
                      <a:pt x="136017" y="781558"/>
                      <a:pt x="139319" y="785749"/>
                    </a:cubicBezTo>
                    <a:cubicBezTo>
                      <a:pt x="142748" y="789813"/>
                      <a:pt x="146177" y="794004"/>
                      <a:pt x="150241" y="797560"/>
                    </a:cubicBezTo>
                    <a:cubicBezTo>
                      <a:pt x="157099" y="803656"/>
                      <a:pt x="165354" y="808101"/>
                      <a:pt x="173355" y="812292"/>
                    </a:cubicBezTo>
                    <a:cubicBezTo>
                      <a:pt x="181864" y="815975"/>
                      <a:pt x="190246" y="819658"/>
                      <a:pt x="197358" y="825246"/>
                    </a:cubicBezTo>
                    <a:cubicBezTo>
                      <a:pt x="204470" y="830834"/>
                      <a:pt x="209677" y="838454"/>
                      <a:pt x="215900" y="845058"/>
                    </a:cubicBezTo>
                    <a:cubicBezTo>
                      <a:pt x="221869" y="851916"/>
                      <a:pt x="227965" y="859155"/>
                      <a:pt x="235585" y="864489"/>
                    </a:cubicBezTo>
                    <a:cubicBezTo>
                      <a:pt x="237617" y="865886"/>
                      <a:pt x="239649" y="867283"/>
                      <a:pt x="241935" y="868426"/>
                    </a:cubicBezTo>
                    <a:cubicBezTo>
                      <a:pt x="244221" y="869569"/>
                      <a:pt x="246507" y="870331"/>
                      <a:pt x="248920" y="871220"/>
                    </a:cubicBezTo>
                    <a:cubicBezTo>
                      <a:pt x="253619" y="872871"/>
                      <a:pt x="258445" y="874141"/>
                      <a:pt x="263271" y="875411"/>
                    </a:cubicBezTo>
                    <a:lnTo>
                      <a:pt x="277749" y="879094"/>
                    </a:lnTo>
                    <a:cubicBezTo>
                      <a:pt x="280162" y="879729"/>
                      <a:pt x="282448" y="880491"/>
                      <a:pt x="284861" y="881253"/>
                    </a:cubicBezTo>
                    <a:cubicBezTo>
                      <a:pt x="287274" y="881888"/>
                      <a:pt x="289687" y="882523"/>
                      <a:pt x="291973" y="883285"/>
                    </a:cubicBezTo>
                    <a:cubicBezTo>
                      <a:pt x="301498" y="886460"/>
                      <a:pt x="310134" y="891667"/>
                      <a:pt x="319024" y="897001"/>
                    </a:cubicBezTo>
                    <a:lnTo>
                      <a:pt x="325755" y="900938"/>
                    </a:lnTo>
                    <a:lnTo>
                      <a:pt x="332740" y="904113"/>
                    </a:lnTo>
                    <a:cubicBezTo>
                      <a:pt x="337439" y="906145"/>
                      <a:pt x="342265" y="907796"/>
                      <a:pt x="347218" y="909066"/>
                    </a:cubicBezTo>
                    <a:cubicBezTo>
                      <a:pt x="351917" y="910209"/>
                      <a:pt x="356616" y="910844"/>
                      <a:pt x="361315" y="911225"/>
                    </a:cubicBezTo>
                    <a:cubicBezTo>
                      <a:pt x="366014" y="911606"/>
                      <a:pt x="370840" y="911733"/>
                      <a:pt x="375666" y="911225"/>
                    </a:cubicBezTo>
                    <a:cubicBezTo>
                      <a:pt x="385318" y="910463"/>
                      <a:pt x="394716" y="909701"/>
                      <a:pt x="404114" y="910463"/>
                    </a:cubicBezTo>
                    <a:cubicBezTo>
                      <a:pt x="409321" y="910844"/>
                      <a:pt x="414401" y="912241"/>
                      <a:pt x="419608" y="912749"/>
                    </a:cubicBezTo>
                    <a:cubicBezTo>
                      <a:pt x="424688" y="913511"/>
                      <a:pt x="429895" y="914527"/>
                      <a:pt x="434975" y="915543"/>
                    </a:cubicBezTo>
                    <a:cubicBezTo>
                      <a:pt x="445262" y="917575"/>
                      <a:pt x="455676" y="920623"/>
                      <a:pt x="466217" y="921258"/>
                    </a:cubicBezTo>
                    <a:cubicBezTo>
                      <a:pt x="478282" y="921639"/>
                      <a:pt x="490474" y="920369"/>
                      <a:pt x="502539" y="918464"/>
                    </a:cubicBezTo>
                    <a:cubicBezTo>
                      <a:pt x="505333" y="918337"/>
                      <a:pt x="508127" y="918210"/>
                      <a:pt x="510794" y="917575"/>
                    </a:cubicBezTo>
                    <a:cubicBezTo>
                      <a:pt x="513842" y="916686"/>
                      <a:pt x="516890" y="915670"/>
                      <a:pt x="519811" y="914527"/>
                    </a:cubicBezTo>
                    <a:cubicBezTo>
                      <a:pt x="532003" y="910971"/>
                      <a:pt x="544068" y="907669"/>
                      <a:pt x="556006" y="904621"/>
                    </a:cubicBezTo>
                    <a:cubicBezTo>
                      <a:pt x="560451" y="904240"/>
                      <a:pt x="564896" y="904240"/>
                      <a:pt x="569341" y="904240"/>
                    </a:cubicBezTo>
                    <a:cubicBezTo>
                      <a:pt x="573786" y="904240"/>
                      <a:pt x="576834" y="905002"/>
                      <a:pt x="581787" y="905002"/>
                    </a:cubicBezTo>
                    <a:cubicBezTo>
                      <a:pt x="584200" y="905002"/>
                      <a:pt x="587248" y="904875"/>
                      <a:pt x="591058" y="904367"/>
                    </a:cubicBezTo>
                    <a:cubicBezTo>
                      <a:pt x="594868" y="903859"/>
                      <a:pt x="599821" y="903351"/>
                      <a:pt x="605790" y="901319"/>
                    </a:cubicBezTo>
                    <a:cubicBezTo>
                      <a:pt x="623951" y="894715"/>
                      <a:pt x="641223" y="882777"/>
                      <a:pt x="656971" y="874014"/>
                    </a:cubicBezTo>
                    <a:cubicBezTo>
                      <a:pt x="661797" y="871601"/>
                      <a:pt x="666877" y="869950"/>
                      <a:pt x="671957" y="868299"/>
                    </a:cubicBezTo>
                    <a:cubicBezTo>
                      <a:pt x="677037" y="866648"/>
                      <a:pt x="682371" y="864997"/>
                      <a:pt x="686816" y="861949"/>
                    </a:cubicBezTo>
                    <a:cubicBezTo>
                      <a:pt x="694690" y="857123"/>
                      <a:pt x="701167" y="850392"/>
                      <a:pt x="707644" y="843915"/>
                    </a:cubicBezTo>
                    <a:cubicBezTo>
                      <a:pt x="710819" y="840613"/>
                      <a:pt x="714248" y="837692"/>
                      <a:pt x="717296" y="834263"/>
                    </a:cubicBezTo>
                    <a:cubicBezTo>
                      <a:pt x="720344" y="830834"/>
                      <a:pt x="723773" y="827913"/>
                      <a:pt x="727456" y="825373"/>
                    </a:cubicBezTo>
                    <a:cubicBezTo>
                      <a:pt x="734822" y="820293"/>
                      <a:pt x="743458" y="817118"/>
                      <a:pt x="752221" y="814070"/>
                    </a:cubicBezTo>
                    <a:cubicBezTo>
                      <a:pt x="760603" y="810514"/>
                      <a:pt x="769112" y="806577"/>
                      <a:pt x="776478" y="800989"/>
                    </a:cubicBezTo>
                    <a:cubicBezTo>
                      <a:pt x="792988" y="789305"/>
                      <a:pt x="799084" y="768096"/>
                      <a:pt x="811911" y="753491"/>
                    </a:cubicBezTo>
                    <a:cubicBezTo>
                      <a:pt x="818261" y="745744"/>
                      <a:pt x="825373" y="738632"/>
                      <a:pt x="833120" y="731774"/>
                    </a:cubicBezTo>
                    <a:cubicBezTo>
                      <a:pt x="836930" y="728345"/>
                      <a:pt x="840740" y="724916"/>
                      <a:pt x="844423" y="721233"/>
                    </a:cubicBezTo>
                    <a:cubicBezTo>
                      <a:pt x="848106" y="717550"/>
                      <a:pt x="850900" y="713359"/>
                      <a:pt x="853567" y="708914"/>
                    </a:cubicBezTo>
                    <a:cubicBezTo>
                      <a:pt x="858393" y="700659"/>
                      <a:pt x="861568" y="691515"/>
                      <a:pt x="864362" y="682498"/>
                    </a:cubicBezTo>
                    <a:cubicBezTo>
                      <a:pt x="867156" y="673354"/>
                      <a:pt x="868680" y="663829"/>
                      <a:pt x="872363" y="655193"/>
                    </a:cubicBezTo>
                    <a:cubicBezTo>
                      <a:pt x="881126" y="636270"/>
                      <a:pt x="892937" y="618871"/>
                      <a:pt x="902081" y="599440"/>
                    </a:cubicBezTo>
                    <a:cubicBezTo>
                      <a:pt x="906399" y="588137"/>
                      <a:pt x="908558" y="576072"/>
                      <a:pt x="910463" y="564007"/>
                    </a:cubicBezTo>
                    <a:cubicBezTo>
                      <a:pt x="911225" y="561340"/>
                      <a:pt x="911733" y="558546"/>
                      <a:pt x="912114" y="555879"/>
                    </a:cubicBezTo>
                    <a:cubicBezTo>
                      <a:pt x="912622" y="552831"/>
                      <a:pt x="912368" y="549529"/>
                      <a:pt x="912114" y="546481"/>
                    </a:cubicBezTo>
                    <a:cubicBezTo>
                      <a:pt x="912495" y="533781"/>
                      <a:pt x="912622" y="521208"/>
                      <a:pt x="913638" y="508889"/>
                    </a:cubicBezTo>
                    <a:cubicBezTo>
                      <a:pt x="915035" y="504571"/>
                      <a:pt x="915924" y="500253"/>
                      <a:pt x="917448" y="496062"/>
                    </a:cubicBezTo>
                    <a:cubicBezTo>
                      <a:pt x="920242" y="487553"/>
                      <a:pt x="923544" y="485394"/>
                      <a:pt x="926084" y="460502"/>
                    </a:cubicBezTo>
                    <a:cubicBezTo>
                      <a:pt x="925703" y="450850"/>
                      <a:pt x="923671" y="440944"/>
                      <a:pt x="921639" y="431419"/>
                    </a:cubicBezTo>
                  </a:path>
                </a:pathLst>
              </a:custGeom>
              <a:solidFill>
                <a:srgbClr val="5B92A7"/>
              </a:solidFill>
            </p:spPr>
            <p:txBody>
              <a:bodyPr/>
              <a:lstStyle/>
              <a:p>
                <a:endParaRPr lang="en-US"/>
              </a:p>
            </p:txBody>
          </p:sp>
          <p:sp>
            <p:nvSpPr>
              <p:cNvPr id="7" name="Freeform 7"/>
              <p:cNvSpPr/>
              <p:nvPr/>
            </p:nvSpPr>
            <p:spPr>
              <a:xfrm>
                <a:off x="227838" y="516001"/>
                <a:ext cx="596392" cy="533527"/>
              </a:xfrm>
              <a:custGeom>
                <a:avLst/>
                <a:gdLst/>
                <a:ahLst/>
                <a:cxnLst/>
                <a:rect l="l" t="t" r="r" b="b"/>
                <a:pathLst>
                  <a:path w="596392" h="533527">
                    <a:moveTo>
                      <a:pt x="592455" y="469392"/>
                    </a:moveTo>
                    <a:cubicBezTo>
                      <a:pt x="588772" y="464185"/>
                      <a:pt x="584454" y="462661"/>
                      <a:pt x="581787" y="457962"/>
                    </a:cubicBezTo>
                    <a:cubicBezTo>
                      <a:pt x="579120" y="453517"/>
                      <a:pt x="578993" y="447929"/>
                      <a:pt x="577342" y="442976"/>
                    </a:cubicBezTo>
                    <a:cubicBezTo>
                      <a:pt x="576072" y="439293"/>
                      <a:pt x="574040" y="435991"/>
                      <a:pt x="571881" y="432689"/>
                    </a:cubicBezTo>
                    <a:cubicBezTo>
                      <a:pt x="567817" y="426339"/>
                      <a:pt x="563753" y="419989"/>
                      <a:pt x="559054" y="414147"/>
                    </a:cubicBezTo>
                    <a:cubicBezTo>
                      <a:pt x="555625" y="409956"/>
                      <a:pt x="551688" y="405892"/>
                      <a:pt x="549402" y="400939"/>
                    </a:cubicBezTo>
                    <a:cubicBezTo>
                      <a:pt x="546989" y="395859"/>
                      <a:pt x="546354" y="390144"/>
                      <a:pt x="544322" y="384810"/>
                    </a:cubicBezTo>
                    <a:cubicBezTo>
                      <a:pt x="541147" y="376682"/>
                      <a:pt x="534924" y="370205"/>
                      <a:pt x="531368" y="362331"/>
                    </a:cubicBezTo>
                    <a:cubicBezTo>
                      <a:pt x="527558" y="354203"/>
                      <a:pt x="524510" y="346583"/>
                      <a:pt x="519684" y="338074"/>
                    </a:cubicBezTo>
                    <a:lnTo>
                      <a:pt x="519557" y="337947"/>
                    </a:lnTo>
                    <a:cubicBezTo>
                      <a:pt x="518287" y="335661"/>
                      <a:pt x="517017" y="334518"/>
                      <a:pt x="515620" y="332867"/>
                    </a:cubicBezTo>
                    <a:cubicBezTo>
                      <a:pt x="513461" y="330327"/>
                      <a:pt x="512064" y="327533"/>
                      <a:pt x="509651" y="325247"/>
                    </a:cubicBezTo>
                    <a:cubicBezTo>
                      <a:pt x="508254" y="323977"/>
                      <a:pt x="506857" y="322707"/>
                      <a:pt x="505333" y="321437"/>
                    </a:cubicBezTo>
                    <a:cubicBezTo>
                      <a:pt x="501396" y="316992"/>
                      <a:pt x="497713" y="312420"/>
                      <a:pt x="495046" y="307213"/>
                    </a:cubicBezTo>
                    <a:cubicBezTo>
                      <a:pt x="490347" y="297942"/>
                      <a:pt x="489204" y="286766"/>
                      <a:pt x="482092" y="279019"/>
                    </a:cubicBezTo>
                    <a:cubicBezTo>
                      <a:pt x="478663" y="275336"/>
                      <a:pt x="474091" y="272669"/>
                      <a:pt x="471551" y="268351"/>
                    </a:cubicBezTo>
                    <a:cubicBezTo>
                      <a:pt x="468884" y="263906"/>
                      <a:pt x="468757" y="258318"/>
                      <a:pt x="467106" y="253365"/>
                    </a:cubicBezTo>
                    <a:cubicBezTo>
                      <a:pt x="465836" y="249682"/>
                      <a:pt x="463804" y="246253"/>
                      <a:pt x="461645" y="242951"/>
                    </a:cubicBezTo>
                    <a:cubicBezTo>
                      <a:pt x="457581" y="236601"/>
                      <a:pt x="453517" y="230251"/>
                      <a:pt x="448818" y="224409"/>
                    </a:cubicBezTo>
                    <a:cubicBezTo>
                      <a:pt x="445389" y="220218"/>
                      <a:pt x="441452" y="216154"/>
                      <a:pt x="439166" y="211201"/>
                    </a:cubicBezTo>
                    <a:cubicBezTo>
                      <a:pt x="436753" y="206121"/>
                      <a:pt x="436118" y="200406"/>
                      <a:pt x="434086" y="195072"/>
                    </a:cubicBezTo>
                    <a:cubicBezTo>
                      <a:pt x="430911" y="186944"/>
                      <a:pt x="424688" y="180467"/>
                      <a:pt x="421132" y="172593"/>
                    </a:cubicBezTo>
                    <a:cubicBezTo>
                      <a:pt x="417322" y="164465"/>
                      <a:pt x="414274" y="156845"/>
                      <a:pt x="409448" y="148336"/>
                    </a:cubicBezTo>
                    <a:cubicBezTo>
                      <a:pt x="409448" y="148336"/>
                      <a:pt x="409448" y="148209"/>
                      <a:pt x="409321" y="148209"/>
                    </a:cubicBezTo>
                    <a:cubicBezTo>
                      <a:pt x="408051" y="145923"/>
                      <a:pt x="406781" y="144653"/>
                      <a:pt x="405384" y="143129"/>
                    </a:cubicBezTo>
                    <a:cubicBezTo>
                      <a:pt x="403352" y="140589"/>
                      <a:pt x="401828" y="137795"/>
                      <a:pt x="399415" y="135509"/>
                    </a:cubicBezTo>
                    <a:cubicBezTo>
                      <a:pt x="398018" y="134239"/>
                      <a:pt x="396621" y="132969"/>
                      <a:pt x="395097" y="131699"/>
                    </a:cubicBezTo>
                    <a:cubicBezTo>
                      <a:pt x="391160" y="127254"/>
                      <a:pt x="387477" y="122682"/>
                      <a:pt x="384810" y="117475"/>
                    </a:cubicBezTo>
                    <a:cubicBezTo>
                      <a:pt x="380111" y="108204"/>
                      <a:pt x="378968" y="97028"/>
                      <a:pt x="371856" y="89281"/>
                    </a:cubicBezTo>
                    <a:cubicBezTo>
                      <a:pt x="368427" y="85598"/>
                      <a:pt x="363855" y="82931"/>
                      <a:pt x="361315" y="78613"/>
                    </a:cubicBezTo>
                    <a:cubicBezTo>
                      <a:pt x="358648" y="74168"/>
                      <a:pt x="358521" y="68580"/>
                      <a:pt x="356870" y="63627"/>
                    </a:cubicBezTo>
                    <a:cubicBezTo>
                      <a:pt x="355600" y="59944"/>
                      <a:pt x="353568" y="56642"/>
                      <a:pt x="351409" y="53213"/>
                    </a:cubicBezTo>
                    <a:cubicBezTo>
                      <a:pt x="347345" y="46863"/>
                      <a:pt x="343281" y="40513"/>
                      <a:pt x="338582" y="34671"/>
                    </a:cubicBezTo>
                    <a:cubicBezTo>
                      <a:pt x="334899" y="30353"/>
                      <a:pt x="331724" y="26670"/>
                      <a:pt x="328422" y="21209"/>
                    </a:cubicBezTo>
                    <a:cubicBezTo>
                      <a:pt x="325120" y="16002"/>
                      <a:pt x="321691" y="9906"/>
                      <a:pt x="315849" y="6096"/>
                    </a:cubicBezTo>
                    <a:cubicBezTo>
                      <a:pt x="306578" y="0"/>
                      <a:pt x="294767" y="1143"/>
                      <a:pt x="284607" y="3175"/>
                    </a:cubicBezTo>
                    <a:cubicBezTo>
                      <a:pt x="273812" y="5334"/>
                      <a:pt x="263779" y="11303"/>
                      <a:pt x="257302" y="22098"/>
                    </a:cubicBezTo>
                    <a:lnTo>
                      <a:pt x="257175" y="22225"/>
                    </a:lnTo>
                    <a:cubicBezTo>
                      <a:pt x="255905" y="24511"/>
                      <a:pt x="255397" y="26289"/>
                      <a:pt x="254762" y="28194"/>
                    </a:cubicBezTo>
                    <a:cubicBezTo>
                      <a:pt x="253619" y="31242"/>
                      <a:pt x="251841" y="34036"/>
                      <a:pt x="251206" y="37211"/>
                    </a:cubicBezTo>
                    <a:cubicBezTo>
                      <a:pt x="250825" y="39116"/>
                      <a:pt x="250317" y="40894"/>
                      <a:pt x="249936" y="42799"/>
                    </a:cubicBezTo>
                    <a:cubicBezTo>
                      <a:pt x="248031" y="48387"/>
                      <a:pt x="245999" y="53975"/>
                      <a:pt x="242824" y="58801"/>
                    </a:cubicBezTo>
                    <a:cubicBezTo>
                      <a:pt x="237236" y="67564"/>
                      <a:pt x="227965" y="74168"/>
                      <a:pt x="224917" y="84074"/>
                    </a:cubicBezTo>
                    <a:cubicBezTo>
                      <a:pt x="223393" y="88900"/>
                      <a:pt x="223393" y="94107"/>
                      <a:pt x="220980" y="98552"/>
                    </a:cubicBezTo>
                    <a:cubicBezTo>
                      <a:pt x="218440" y="103124"/>
                      <a:pt x="213614" y="105918"/>
                      <a:pt x="210185" y="109855"/>
                    </a:cubicBezTo>
                    <a:cubicBezTo>
                      <a:pt x="207645" y="112776"/>
                      <a:pt x="205740" y="116332"/>
                      <a:pt x="203962" y="119761"/>
                    </a:cubicBezTo>
                    <a:cubicBezTo>
                      <a:pt x="200533" y="126365"/>
                      <a:pt x="196977" y="133096"/>
                      <a:pt x="194310" y="140081"/>
                    </a:cubicBezTo>
                    <a:cubicBezTo>
                      <a:pt x="192405" y="145161"/>
                      <a:pt x="190754" y="150622"/>
                      <a:pt x="187706" y="155067"/>
                    </a:cubicBezTo>
                    <a:cubicBezTo>
                      <a:pt x="184658" y="159512"/>
                      <a:pt x="179832" y="163195"/>
                      <a:pt x="176276" y="167513"/>
                    </a:cubicBezTo>
                    <a:cubicBezTo>
                      <a:pt x="170815" y="174244"/>
                      <a:pt x="168275" y="182880"/>
                      <a:pt x="163322" y="189992"/>
                    </a:cubicBezTo>
                    <a:cubicBezTo>
                      <a:pt x="158115" y="197358"/>
                      <a:pt x="153035" y="203835"/>
                      <a:pt x="148209" y="212217"/>
                    </a:cubicBezTo>
                    <a:cubicBezTo>
                      <a:pt x="148209" y="212217"/>
                      <a:pt x="148209" y="212344"/>
                      <a:pt x="148082" y="212344"/>
                    </a:cubicBezTo>
                    <a:cubicBezTo>
                      <a:pt x="146812" y="214630"/>
                      <a:pt x="146304" y="216408"/>
                      <a:pt x="145542" y="218313"/>
                    </a:cubicBezTo>
                    <a:cubicBezTo>
                      <a:pt x="144399" y="221361"/>
                      <a:pt x="142748" y="224155"/>
                      <a:pt x="141986" y="227330"/>
                    </a:cubicBezTo>
                    <a:cubicBezTo>
                      <a:pt x="141605" y="229235"/>
                      <a:pt x="141224" y="231140"/>
                      <a:pt x="140716" y="232918"/>
                    </a:cubicBezTo>
                    <a:cubicBezTo>
                      <a:pt x="138811" y="238506"/>
                      <a:pt x="136779" y="244094"/>
                      <a:pt x="133604" y="248920"/>
                    </a:cubicBezTo>
                    <a:cubicBezTo>
                      <a:pt x="128016" y="257683"/>
                      <a:pt x="118745" y="264287"/>
                      <a:pt x="115570" y="274193"/>
                    </a:cubicBezTo>
                    <a:cubicBezTo>
                      <a:pt x="114046" y="279019"/>
                      <a:pt x="114046" y="284226"/>
                      <a:pt x="111633" y="288671"/>
                    </a:cubicBezTo>
                    <a:cubicBezTo>
                      <a:pt x="109093" y="293243"/>
                      <a:pt x="104267" y="296037"/>
                      <a:pt x="100838" y="299974"/>
                    </a:cubicBezTo>
                    <a:cubicBezTo>
                      <a:pt x="98298" y="302895"/>
                      <a:pt x="96393" y="306451"/>
                      <a:pt x="94615" y="309880"/>
                    </a:cubicBezTo>
                    <a:cubicBezTo>
                      <a:pt x="91186" y="316484"/>
                      <a:pt x="87630" y="323215"/>
                      <a:pt x="84963" y="330200"/>
                    </a:cubicBezTo>
                    <a:cubicBezTo>
                      <a:pt x="83058" y="335280"/>
                      <a:pt x="81534" y="340741"/>
                      <a:pt x="78359" y="345186"/>
                    </a:cubicBezTo>
                    <a:cubicBezTo>
                      <a:pt x="75184" y="349758"/>
                      <a:pt x="70485" y="353314"/>
                      <a:pt x="66929" y="357632"/>
                    </a:cubicBezTo>
                    <a:cubicBezTo>
                      <a:pt x="61468" y="364363"/>
                      <a:pt x="58928" y="372999"/>
                      <a:pt x="53975" y="380111"/>
                    </a:cubicBezTo>
                    <a:cubicBezTo>
                      <a:pt x="48768" y="387477"/>
                      <a:pt x="43688" y="393954"/>
                      <a:pt x="38862" y="402336"/>
                    </a:cubicBezTo>
                    <a:cubicBezTo>
                      <a:pt x="38862" y="402336"/>
                      <a:pt x="38862" y="402463"/>
                      <a:pt x="38735" y="402463"/>
                    </a:cubicBezTo>
                    <a:cubicBezTo>
                      <a:pt x="37465" y="404749"/>
                      <a:pt x="36957" y="406527"/>
                      <a:pt x="36195" y="408432"/>
                    </a:cubicBezTo>
                    <a:cubicBezTo>
                      <a:pt x="35052" y="411480"/>
                      <a:pt x="33401" y="414274"/>
                      <a:pt x="32639" y="417449"/>
                    </a:cubicBezTo>
                    <a:cubicBezTo>
                      <a:pt x="32258" y="419354"/>
                      <a:pt x="31877" y="421259"/>
                      <a:pt x="31369" y="423037"/>
                    </a:cubicBezTo>
                    <a:cubicBezTo>
                      <a:pt x="29464" y="428625"/>
                      <a:pt x="27432" y="434213"/>
                      <a:pt x="24257" y="439039"/>
                    </a:cubicBezTo>
                    <a:cubicBezTo>
                      <a:pt x="18669" y="447802"/>
                      <a:pt x="9398" y="454406"/>
                      <a:pt x="6350" y="464312"/>
                    </a:cubicBezTo>
                    <a:cubicBezTo>
                      <a:pt x="5588" y="466471"/>
                      <a:pt x="5080" y="469519"/>
                      <a:pt x="4699" y="472440"/>
                    </a:cubicBezTo>
                    <a:cubicBezTo>
                      <a:pt x="4445" y="475361"/>
                      <a:pt x="4064" y="478028"/>
                      <a:pt x="3683" y="480822"/>
                    </a:cubicBezTo>
                    <a:cubicBezTo>
                      <a:pt x="2667" y="486410"/>
                      <a:pt x="0" y="492125"/>
                      <a:pt x="508" y="498475"/>
                    </a:cubicBezTo>
                    <a:cubicBezTo>
                      <a:pt x="889" y="503174"/>
                      <a:pt x="2921" y="507746"/>
                      <a:pt x="5715" y="511683"/>
                    </a:cubicBezTo>
                    <a:cubicBezTo>
                      <a:pt x="10922" y="519303"/>
                      <a:pt x="18796" y="525272"/>
                      <a:pt x="27559" y="527050"/>
                    </a:cubicBezTo>
                    <a:cubicBezTo>
                      <a:pt x="33782" y="528574"/>
                      <a:pt x="40640" y="527685"/>
                      <a:pt x="45847" y="527939"/>
                    </a:cubicBezTo>
                    <a:cubicBezTo>
                      <a:pt x="51435" y="528320"/>
                      <a:pt x="56769" y="530733"/>
                      <a:pt x="62357" y="531495"/>
                    </a:cubicBezTo>
                    <a:cubicBezTo>
                      <a:pt x="70993" y="532765"/>
                      <a:pt x="79629" y="530733"/>
                      <a:pt x="88265" y="531495"/>
                    </a:cubicBezTo>
                    <a:cubicBezTo>
                      <a:pt x="97282" y="532257"/>
                      <a:pt x="105410" y="533400"/>
                      <a:pt x="115062" y="533527"/>
                    </a:cubicBezTo>
                    <a:lnTo>
                      <a:pt x="115189" y="533527"/>
                    </a:lnTo>
                    <a:cubicBezTo>
                      <a:pt x="117856" y="533527"/>
                      <a:pt x="119507" y="533019"/>
                      <a:pt x="121539" y="532638"/>
                    </a:cubicBezTo>
                    <a:cubicBezTo>
                      <a:pt x="124841" y="532130"/>
                      <a:pt x="128016" y="532257"/>
                      <a:pt x="131191" y="531241"/>
                    </a:cubicBezTo>
                    <a:cubicBezTo>
                      <a:pt x="132969" y="530733"/>
                      <a:pt x="134874" y="530098"/>
                      <a:pt x="136652" y="529463"/>
                    </a:cubicBezTo>
                    <a:cubicBezTo>
                      <a:pt x="142494" y="528320"/>
                      <a:pt x="148209" y="527304"/>
                      <a:pt x="154051" y="527558"/>
                    </a:cubicBezTo>
                    <a:cubicBezTo>
                      <a:pt x="164465" y="528066"/>
                      <a:pt x="174752" y="532765"/>
                      <a:pt x="184912" y="530479"/>
                    </a:cubicBezTo>
                    <a:cubicBezTo>
                      <a:pt x="189865" y="529463"/>
                      <a:pt x="194437" y="526796"/>
                      <a:pt x="199390" y="526669"/>
                    </a:cubicBezTo>
                    <a:cubicBezTo>
                      <a:pt x="204597" y="526542"/>
                      <a:pt x="209423" y="529336"/>
                      <a:pt x="214630" y="530352"/>
                    </a:cubicBezTo>
                    <a:cubicBezTo>
                      <a:pt x="218440" y="531114"/>
                      <a:pt x="222377" y="530987"/>
                      <a:pt x="226314" y="530733"/>
                    </a:cubicBezTo>
                    <a:cubicBezTo>
                      <a:pt x="233807" y="530479"/>
                      <a:pt x="241300" y="530098"/>
                      <a:pt x="248666" y="528828"/>
                    </a:cubicBezTo>
                    <a:cubicBezTo>
                      <a:pt x="254000" y="527939"/>
                      <a:pt x="259461" y="526669"/>
                      <a:pt x="264922" y="527050"/>
                    </a:cubicBezTo>
                    <a:cubicBezTo>
                      <a:pt x="270510" y="527558"/>
                      <a:pt x="275844" y="529844"/>
                      <a:pt x="281432" y="530606"/>
                    </a:cubicBezTo>
                    <a:cubicBezTo>
                      <a:pt x="289941" y="531876"/>
                      <a:pt x="298704" y="529844"/>
                      <a:pt x="307340" y="530606"/>
                    </a:cubicBezTo>
                    <a:cubicBezTo>
                      <a:pt x="316357" y="531368"/>
                      <a:pt x="324485" y="532511"/>
                      <a:pt x="334137" y="532638"/>
                    </a:cubicBezTo>
                    <a:cubicBezTo>
                      <a:pt x="334137" y="532638"/>
                      <a:pt x="334264" y="532638"/>
                      <a:pt x="334264" y="532638"/>
                    </a:cubicBezTo>
                    <a:cubicBezTo>
                      <a:pt x="336931" y="532638"/>
                      <a:pt x="338582" y="532130"/>
                      <a:pt x="340614" y="531749"/>
                    </a:cubicBezTo>
                    <a:cubicBezTo>
                      <a:pt x="343916" y="531241"/>
                      <a:pt x="347091" y="531368"/>
                      <a:pt x="350266" y="530352"/>
                    </a:cubicBezTo>
                    <a:cubicBezTo>
                      <a:pt x="352044" y="529844"/>
                      <a:pt x="353949" y="529209"/>
                      <a:pt x="355727" y="528574"/>
                    </a:cubicBezTo>
                    <a:cubicBezTo>
                      <a:pt x="361569" y="527431"/>
                      <a:pt x="367284" y="526415"/>
                      <a:pt x="373126" y="526669"/>
                    </a:cubicBezTo>
                    <a:cubicBezTo>
                      <a:pt x="383540" y="527177"/>
                      <a:pt x="393827" y="531876"/>
                      <a:pt x="403987" y="529590"/>
                    </a:cubicBezTo>
                    <a:cubicBezTo>
                      <a:pt x="408940" y="528574"/>
                      <a:pt x="413512" y="525907"/>
                      <a:pt x="418465" y="525780"/>
                    </a:cubicBezTo>
                    <a:cubicBezTo>
                      <a:pt x="423672" y="525653"/>
                      <a:pt x="428498" y="528447"/>
                      <a:pt x="433705" y="529463"/>
                    </a:cubicBezTo>
                    <a:cubicBezTo>
                      <a:pt x="437515" y="530225"/>
                      <a:pt x="441452" y="530098"/>
                      <a:pt x="445389" y="529971"/>
                    </a:cubicBezTo>
                    <a:cubicBezTo>
                      <a:pt x="452882" y="529590"/>
                      <a:pt x="460375" y="529336"/>
                      <a:pt x="467741" y="528066"/>
                    </a:cubicBezTo>
                    <a:cubicBezTo>
                      <a:pt x="473202" y="527177"/>
                      <a:pt x="478536" y="525907"/>
                      <a:pt x="483997" y="526288"/>
                    </a:cubicBezTo>
                    <a:cubicBezTo>
                      <a:pt x="489585" y="526669"/>
                      <a:pt x="494919" y="529082"/>
                      <a:pt x="500507" y="529844"/>
                    </a:cubicBezTo>
                    <a:cubicBezTo>
                      <a:pt x="509016" y="531114"/>
                      <a:pt x="517779" y="529082"/>
                      <a:pt x="526415" y="529844"/>
                    </a:cubicBezTo>
                    <a:cubicBezTo>
                      <a:pt x="535432" y="530606"/>
                      <a:pt x="543560" y="531749"/>
                      <a:pt x="553212" y="531876"/>
                    </a:cubicBezTo>
                    <a:lnTo>
                      <a:pt x="553466" y="531876"/>
                    </a:lnTo>
                    <a:cubicBezTo>
                      <a:pt x="556768" y="531622"/>
                      <a:pt x="559054" y="531241"/>
                      <a:pt x="561467" y="530225"/>
                    </a:cubicBezTo>
                    <a:cubicBezTo>
                      <a:pt x="565404" y="528955"/>
                      <a:pt x="569341" y="527812"/>
                      <a:pt x="572389" y="525145"/>
                    </a:cubicBezTo>
                    <a:cubicBezTo>
                      <a:pt x="574167" y="523621"/>
                      <a:pt x="575818" y="521970"/>
                      <a:pt x="577215" y="520192"/>
                    </a:cubicBezTo>
                    <a:cubicBezTo>
                      <a:pt x="582168" y="515239"/>
                      <a:pt x="585470" y="509524"/>
                      <a:pt x="588645" y="503682"/>
                    </a:cubicBezTo>
                    <a:cubicBezTo>
                      <a:pt x="591439" y="498602"/>
                      <a:pt x="594106" y="493014"/>
                      <a:pt x="595249" y="486791"/>
                    </a:cubicBezTo>
                    <a:cubicBezTo>
                      <a:pt x="596392" y="480568"/>
                      <a:pt x="595249" y="473710"/>
                      <a:pt x="591693" y="468630"/>
                    </a:cubicBezTo>
                  </a:path>
                </a:pathLst>
              </a:custGeom>
              <a:solidFill>
                <a:srgbClr val="FFFFFF"/>
              </a:solidFill>
            </p:spPr>
            <p:txBody>
              <a:bodyPr/>
              <a:lstStyle/>
              <a:p>
                <a:endParaRPr lang="en-US"/>
              </a:p>
            </p:txBody>
          </p:sp>
          <p:sp>
            <p:nvSpPr>
              <p:cNvPr id="8" name="Freeform 8"/>
              <p:cNvSpPr/>
              <p:nvPr/>
            </p:nvSpPr>
            <p:spPr>
              <a:xfrm>
                <a:off x="489585" y="632333"/>
                <a:ext cx="64897" cy="266319"/>
              </a:xfrm>
              <a:custGeom>
                <a:avLst/>
                <a:gdLst/>
                <a:ahLst/>
                <a:cxnLst/>
                <a:rect l="l" t="t" r="r" b="b"/>
                <a:pathLst>
                  <a:path w="64897" h="266319">
                    <a:moveTo>
                      <a:pt x="31242" y="261747"/>
                    </a:moveTo>
                    <a:cubicBezTo>
                      <a:pt x="48641" y="266319"/>
                      <a:pt x="58928" y="235204"/>
                      <a:pt x="58420" y="206375"/>
                    </a:cubicBezTo>
                    <a:cubicBezTo>
                      <a:pt x="57912" y="177546"/>
                      <a:pt x="64897" y="27305"/>
                      <a:pt x="57785" y="17907"/>
                    </a:cubicBezTo>
                    <a:cubicBezTo>
                      <a:pt x="50673" y="8509"/>
                      <a:pt x="22098" y="0"/>
                      <a:pt x="12065" y="9779"/>
                    </a:cubicBezTo>
                    <a:cubicBezTo>
                      <a:pt x="2032" y="19558"/>
                      <a:pt x="5334" y="151003"/>
                      <a:pt x="7239" y="175260"/>
                    </a:cubicBezTo>
                    <a:cubicBezTo>
                      <a:pt x="9144" y="199517"/>
                      <a:pt x="0" y="253365"/>
                      <a:pt x="31242" y="261747"/>
                    </a:cubicBezTo>
                  </a:path>
                </a:pathLst>
              </a:custGeom>
              <a:solidFill>
                <a:srgbClr val="171C37"/>
              </a:solidFill>
            </p:spPr>
            <p:txBody>
              <a:bodyPr/>
              <a:lstStyle/>
              <a:p>
                <a:endParaRPr lang="en-US"/>
              </a:p>
            </p:txBody>
          </p:sp>
          <p:sp>
            <p:nvSpPr>
              <p:cNvPr id="9" name="Freeform 9"/>
              <p:cNvSpPr/>
              <p:nvPr/>
            </p:nvSpPr>
            <p:spPr>
              <a:xfrm>
                <a:off x="503555" y="927862"/>
                <a:ext cx="46990" cy="53721"/>
              </a:xfrm>
              <a:custGeom>
                <a:avLst/>
                <a:gdLst/>
                <a:ahLst/>
                <a:cxnLst/>
                <a:rect l="l" t="t" r="r" b="b"/>
                <a:pathLst>
                  <a:path w="46990" h="53721">
                    <a:moveTo>
                      <a:pt x="8636" y="7747"/>
                    </a:moveTo>
                    <a:cubicBezTo>
                      <a:pt x="18034" y="0"/>
                      <a:pt x="30861" y="508"/>
                      <a:pt x="38100" y="7747"/>
                    </a:cubicBezTo>
                    <a:cubicBezTo>
                      <a:pt x="45339" y="14986"/>
                      <a:pt x="46990" y="29337"/>
                      <a:pt x="41783" y="38100"/>
                    </a:cubicBezTo>
                    <a:cubicBezTo>
                      <a:pt x="36576" y="46863"/>
                      <a:pt x="27432" y="53721"/>
                      <a:pt x="13716" y="48768"/>
                    </a:cubicBezTo>
                    <a:cubicBezTo>
                      <a:pt x="0" y="43815"/>
                      <a:pt x="1651" y="25146"/>
                      <a:pt x="2921" y="18415"/>
                    </a:cubicBezTo>
                    <a:cubicBezTo>
                      <a:pt x="4191" y="11684"/>
                      <a:pt x="6350" y="9652"/>
                      <a:pt x="8636" y="7747"/>
                    </a:cubicBezTo>
                  </a:path>
                </a:pathLst>
              </a:custGeom>
              <a:solidFill>
                <a:srgbClr val="171C37"/>
              </a:solidFill>
            </p:spPr>
            <p:txBody>
              <a:bodyPr/>
              <a:lstStyle/>
              <a:p>
                <a:endParaRPr lang="en-US"/>
              </a:p>
            </p:txBody>
          </p:sp>
        </p:grpSp>
        <p:sp>
          <p:nvSpPr>
            <p:cNvPr id="10" name="TextBox 10"/>
            <p:cNvSpPr txBox="1"/>
            <p:nvPr/>
          </p:nvSpPr>
          <p:spPr>
            <a:xfrm>
              <a:off x="2678379" y="666714"/>
              <a:ext cx="9766098" cy="7730350"/>
            </a:xfrm>
            <a:prstGeom prst="rect">
              <a:avLst/>
            </a:prstGeom>
          </p:spPr>
          <p:txBody>
            <a:bodyPr lIns="0" tIns="0" rIns="0" bIns="0" rtlCol="0" anchor="t">
              <a:spAutoFit/>
            </a:bodyPr>
            <a:lstStyle/>
            <a:p>
              <a:pPr algn="l">
                <a:lnSpc>
                  <a:spcPts val="4624"/>
                </a:lnSpc>
              </a:pPr>
              <a:r>
                <a:rPr lang="en-US" sz="3661" b="1" spc="-10" dirty="0">
                  <a:solidFill>
                    <a:srgbClr val="000000"/>
                  </a:solidFill>
                  <a:latin typeface="IBM Plex Sans Bold"/>
                  <a:ea typeface="IBM Plex Sans Bold"/>
                  <a:cs typeface="IBM Plex Sans Bold"/>
                  <a:sym typeface="IBM Plex Sans Bold"/>
                </a:rPr>
                <a:t>The NJ Supplemental Prenatal and Contraceptive Program (SPCP) </a:t>
              </a:r>
              <a:r>
                <a:rPr lang="en-US" sz="3661" spc="-10" dirty="0">
                  <a:solidFill>
                    <a:srgbClr val="000000"/>
                  </a:solidFill>
                  <a:latin typeface="IBM Plex Sans"/>
                  <a:ea typeface="IBM Plex Sans"/>
                  <a:cs typeface="IBM Plex Sans"/>
                  <a:sym typeface="IBM Plex Sans"/>
                </a:rPr>
                <a:t>provides limited benefits focusing mainly on outpatient prenatal and family planning services. SPCP does not cover the cost of labor and delivery. This cost is paid for via the Medical Emergency Payment Program (MEPP). </a:t>
              </a:r>
            </a:p>
          </p:txBody>
        </p:sp>
      </p:grpSp>
      <p:sp>
        <p:nvSpPr>
          <p:cNvPr id="11" name="TextBox 11"/>
          <p:cNvSpPr txBox="1"/>
          <p:nvPr/>
        </p:nvSpPr>
        <p:spPr>
          <a:xfrm>
            <a:off x="592832" y="942975"/>
            <a:ext cx="16995651" cy="688975"/>
          </a:xfrm>
          <a:prstGeom prst="rect">
            <a:avLst/>
          </a:prstGeom>
        </p:spPr>
        <p:txBody>
          <a:bodyPr lIns="0" tIns="0" rIns="0" bIns="0" rtlCol="0" anchor="t">
            <a:spAutoFit/>
          </a:bodyPr>
          <a:lstStyle/>
          <a:p>
            <a:pPr algn="l">
              <a:lnSpc>
                <a:spcPts val="5600"/>
              </a:lnSpc>
            </a:pPr>
            <a:r>
              <a:rPr lang="en-US" sz="4000" b="1" spc="-12" dirty="0">
                <a:solidFill>
                  <a:srgbClr val="000000"/>
                </a:solidFill>
                <a:latin typeface="IBM Plex Sans Bold"/>
                <a:ea typeface="IBM Plex Sans Bold"/>
                <a:cs typeface="IBM Plex Sans Bold"/>
                <a:sym typeface="IBM Plex Sans Bold"/>
              </a:rPr>
              <a:t>Enrolling in the NJ Supplemental Prenatal and Contraceptive Program</a:t>
            </a:r>
          </a:p>
        </p:txBody>
      </p:sp>
      <p:sp>
        <p:nvSpPr>
          <p:cNvPr id="12" name="Freeform 12"/>
          <p:cNvSpPr/>
          <p:nvPr/>
        </p:nvSpPr>
        <p:spPr>
          <a:xfrm flipH="1">
            <a:off x="11057418" y="2433885"/>
            <a:ext cx="7230582" cy="6049124"/>
          </a:xfrm>
          <a:custGeom>
            <a:avLst/>
            <a:gdLst/>
            <a:ahLst/>
            <a:cxnLst/>
            <a:rect l="l" t="t" r="r" b="b"/>
            <a:pathLst>
              <a:path w="7230582" h="6049124">
                <a:moveTo>
                  <a:pt x="7230582" y="0"/>
                </a:moveTo>
                <a:lnTo>
                  <a:pt x="0" y="0"/>
                </a:lnTo>
                <a:lnTo>
                  <a:pt x="0" y="6049124"/>
                </a:lnTo>
                <a:lnTo>
                  <a:pt x="7230582" y="6049124"/>
                </a:lnTo>
                <a:lnTo>
                  <a:pt x="723058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81BAC-6290-476D-5A62-7D167103C13B}"/>
              </a:ext>
            </a:extLst>
          </p:cNvPr>
          <p:cNvPicPr>
            <a:picLocks noChangeAspect="1"/>
          </p:cNvPicPr>
          <p:nvPr/>
        </p:nvPicPr>
        <p:blipFill>
          <a:blip r:embed="rId3"/>
          <a:stretch>
            <a:fillRect/>
          </a:stretch>
        </p:blipFill>
        <p:spPr>
          <a:xfrm>
            <a:off x="1066800" y="308760"/>
            <a:ext cx="16230599" cy="9715090"/>
          </a:xfrm>
          <a:prstGeom prst="rect">
            <a:avLst/>
          </a:prstGeom>
        </p:spPr>
      </p:pic>
    </p:spTree>
    <p:extLst>
      <p:ext uri="{BB962C8B-B14F-4D97-AF65-F5344CB8AC3E}">
        <p14:creationId xmlns:p14="http://schemas.microsoft.com/office/powerpoint/2010/main" val="110287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1E9"/>
        </a:solidFill>
        <a:effectLst/>
      </p:bgPr>
    </p:bg>
    <p:spTree>
      <p:nvGrpSpPr>
        <p:cNvPr id="1" name=""/>
        <p:cNvGrpSpPr/>
        <p:nvPr/>
      </p:nvGrpSpPr>
      <p:grpSpPr>
        <a:xfrm>
          <a:off x="0" y="0"/>
          <a:ext cx="0" cy="0"/>
          <a:chOff x="0" y="0"/>
          <a:chExt cx="0" cy="0"/>
        </a:xfrm>
      </p:grpSpPr>
      <p:sp>
        <p:nvSpPr>
          <p:cNvPr id="2" name="Freeform 2"/>
          <p:cNvSpPr/>
          <p:nvPr/>
        </p:nvSpPr>
        <p:spPr>
          <a:xfrm>
            <a:off x="-149408" y="-12611100"/>
            <a:ext cx="18586816" cy="23965640"/>
          </a:xfrm>
          <a:custGeom>
            <a:avLst/>
            <a:gdLst/>
            <a:ahLst/>
            <a:cxnLst/>
            <a:rect l="l" t="t" r="r" b="b"/>
            <a:pathLst>
              <a:path w="18586816" h="23965640">
                <a:moveTo>
                  <a:pt x="0" y="0"/>
                </a:moveTo>
                <a:lnTo>
                  <a:pt x="18586816" y="0"/>
                </a:lnTo>
                <a:lnTo>
                  <a:pt x="18586816" y="23965640"/>
                </a:lnTo>
                <a:lnTo>
                  <a:pt x="0" y="2396564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87335" y="2307840"/>
            <a:ext cx="7866474" cy="7096238"/>
          </a:xfrm>
          <a:prstGeom prst="rect">
            <a:avLst/>
          </a:prstGeom>
        </p:spPr>
        <p:txBody>
          <a:bodyPr lIns="0" tIns="0" rIns="0" bIns="0" rtlCol="0" anchor="t">
            <a:spAutoFit/>
          </a:bodyPr>
          <a:lstStyle/>
          <a:p>
            <a:pPr algn="l">
              <a:lnSpc>
                <a:spcPts val="3746"/>
              </a:lnSpc>
            </a:pPr>
            <a:r>
              <a:rPr lang="en-US" sz="2996" spc="-8" dirty="0">
                <a:solidFill>
                  <a:srgbClr val="000000"/>
                </a:solidFill>
                <a:latin typeface="IBM Plex Sans"/>
                <a:ea typeface="IBM Plex Sans"/>
                <a:cs typeface="IBM Plex Sans"/>
                <a:sym typeface="IBM Plex Sans"/>
              </a:rPr>
              <a:t>Anna is excited and anxious about her pregnancy. </a:t>
            </a:r>
          </a:p>
          <a:p>
            <a:pPr algn="l">
              <a:lnSpc>
                <a:spcPts val="3746"/>
              </a:lnSpc>
            </a:pPr>
            <a:endParaRPr lang="en-US" sz="2996" spc="-8" dirty="0">
              <a:solidFill>
                <a:srgbClr val="000000"/>
              </a:solidFill>
              <a:latin typeface="IBM Plex Sans"/>
              <a:ea typeface="IBM Plex Sans"/>
              <a:cs typeface="IBM Plex Sans"/>
              <a:sym typeface="IBM Plex Sans"/>
            </a:endParaRPr>
          </a:p>
          <a:p>
            <a:pPr algn="l">
              <a:lnSpc>
                <a:spcPts val="3746"/>
              </a:lnSpc>
            </a:pPr>
            <a:r>
              <a:rPr lang="en-US" sz="2996" spc="-8" dirty="0">
                <a:solidFill>
                  <a:srgbClr val="000000"/>
                </a:solidFill>
                <a:latin typeface="IBM Plex Sans"/>
                <a:ea typeface="IBM Plex Sans"/>
                <a:cs typeface="IBM Plex Sans"/>
                <a:sym typeface="IBM Plex Sans"/>
              </a:rPr>
              <a:t>She is an NJ FamilyCare member, enrolled in a Managed Care Organization (MCO), and has been receiving primary and preventative care. </a:t>
            </a:r>
          </a:p>
          <a:p>
            <a:pPr algn="l">
              <a:lnSpc>
                <a:spcPts val="3746"/>
              </a:lnSpc>
            </a:pPr>
            <a:endParaRPr lang="en-US" sz="2996" spc="-8" dirty="0">
              <a:solidFill>
                <a:srgbClr val="000000"/>
              </a:solidFill>
              <a:latin typeface="IBM Plex Sans"/>
              <a:ea typeface="IBM Plex Sans"/>
              <a:cs typeface="IBM Plex Sans"/>
              <a:sym typeface="IBM Plex Sans"/>
            </a:endParaRPr>
          </a:p>
          <a:p>
            <a:pPr algn="l">
              <a:lnSpc>
                <a:spcPts val="3746"/>
              </a:lnSpc>
            </a:pPr>
            <a:r>
              <a:rPr lang="en-US" sz="2996" spc="-8" dirty="0">
                <a:solidFill>
                  <a:srgbClr val="000000"/>
                </a:solidFill>
                <a:latin typeface="IBM Plex Sans"/>
                <a:ea typeface="IBM Plex Sans"/>
                <a:cs typeface="IBM Plex Sans"/>
                <a:sym typeface="IBM Plex Sans"/>
              </a:rPr>
              <a:t>When she learns that she is pregnant, she calls the closest clinic to her home that provides pregnancy care for those with NJ FamilyCare.</a:t>
            </a:r>
          </a:p>
          <a:p>
            <a:pPr algn="l">
              <a:lnSpc>
                <a:spcPts val="3746"/>
              </a:lnSpc>
            </a:pPr>
            <a:endParaRPr lang="en-US" sz="2996" spc="-8" dirty="0">
              <a:solidFill>
                <a:srgbClr val="000000"/>
              </a:solidFill>
              <a:latin typeface="IBM Plex Sans"/>
              <a:ea typeface="IBM Plex Sans"/>
              <a:cs typeface="IBM Plex Sans"/>
              <a:sym typeface="IBM Plex Sans"/>
            </a:endParaRPr>
          </a:p>
          <a:p>
            <a:pPr algn="l">
              <a:lnSpc>
                <a:spcPts val="3746"/>
              </a:lnSpc>
            </a:pPr>
            <a:r>
              <a:rPr lang="en-US" sz="2996" spc="-8" dirty="0">
                <a:solidFill>
                  <a:srgbClr val="000000"/>
                </a:solidFill>
                <a:latin typeface="IBM Plex Sans"/>
                <a:ea typeface="IBM Plex Sans"/>
                <a:cs typeface="IBM Plex Sans"/>
                <a:sym typeface="IBM Plex Sans"/>
              </a:rPr>
              <a:t>Throughout her pregnancy, she experience challenges that impact her care and experience.</a:t>
            </a:r>
          </a:p>
        </p:txBody>
      </p:sp>
      <p:sp>
        <p:nvSpPr>
          <p:cNvPr id="5" name="TextBox 5"/>
          <p:cNvSpPr txBox="1"/>
          <p:nvPr/>
        </p:nvSpPr>
        <p:spPr>
          <a:xfrm>
            <a:off x="687335" y="505969"/>
            <a:ext cx="10936527" cy="1466850"/>
          </a:xfrm>
          <a:prstGeom prst="rect">
            <a:avLst/>
          </a:prstGeom>
        </p:spPr>
        <p:txBody>
          <a:bodyPr lIns="0" tIns="0" rIns="0" bIns="0" rtlCol="0" anchor="t">
            <a:spAutoFit/>
          </a:bodyPr>
          <a:lstStyle/>
          <a:p>
            <a:pPr algn="l">
              <a:lnSpc>
                <a:spcPts val="5999"/>
              </a:lnSpc>
            </a:pPr>
            <a:r>
              <a:rPr lang="en-US" sz="3999" b="1" spc="-11">
                <a:solidFill>
                  <a:srgbClr val="000000"/>
                </a:solidFill>
                <a:latin typeface="IBM Plex Sans Bold"/>
                <a:ea typeface="IBM Plex Sans Bold"/>
                <a:cs typeface="IBM Plex Sans Bold"/>
                <a:sym typeface="IBM Plex Sans Bold"/>
              </a:rPr>
              <a:t>Anna’s Journey Through Perinatal Care: </a:t>
            </a:r>
            <a:r>
              <a:rPr lang="en-US" sz="3999" b="1" spc="-11">
                <a:solidFill>
                  <a:srgbClr val="855361"/>
                </a:solidFill>
                <a:latin typeface="IBM Plex Sans Bold"/>
                <a:ea typeface="IBM Plex Sans Bold"/>
                <a:cs typeface="IBM Plex Sans Bold"/>
                <a:sym typeface="IBM Plex Sans Bold"/>
              </a:rPr>
              <a:t>Medicaid Coverage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1E9"/>
        </a:solidFill>
        <a:effectLst/>
      </p:bgPr>
    </p:bg>
    <p:spTree>
      <p:nvGrpSpPr>
        <p:cNvPr id="1" name=""/>
        <p:cNvGrpSpPr/>
        <p:nvPr/>
      </p:nvGrpSpPr>
      <p:grpSpPr>
        <a:xfrm>
          <a:off x="0" y="0"/>
          <a:ext cx="0" cy="0"/>
          <a:chOff x="0" y="0"/>
          <a:chExt cx="0" cy="0"/>
        </a:xfrm>
      </p:grpSpPr>
      <p:sp>
        <p:nvSpPr>
          <p:cNvPr id="2" name="Freeform 2"/>
          <p:cNvSpPr/>
          <p:nvPr/>
        </p:nvSpPr>
        <p:spPr>
          <a:xfrm>
            <a:off x="5104531" y="6510317"/>
            <a:ext cx="129883" cy="977723"/>
          </a:xfrm>
          <a:custGeom>
            <a:avLst/>
            <a:gdLst/>
            <a:ahLst/>
            <a:cxnLst/>
            <a:rect l="l" t="t" r="r" b="b"/>
            <a:pathLst>
              <a:path w="129883" h="977723">
                <a:moveTo>
                  <a:pt x="0" y="0"/>
                </a:moveTo>
                <a:lnTo>
                  <a:pt x="129883" y="0"/>
                </a:lnTo>
                <a:lnTo>
                  <a:pt x="129883" y="977723"/>
                </a:lnTo>
                <a:lnTo>
                  <a:pt x="0" y="9777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93084" y="6286500"/>
            <a:ext cx="7669816" cy="5405792"/>
          </a:xfrm>
          <a:custGeom>
            <a:avLst/>
            <a:gdLst/>
            <a:ahLst/>
            <a:cxnLst/>
            <a:rect l="l" t="t" r="r" b="b"/>
            <a:pathLst>
              <a:path w="3683954" h="2467838">
                <a:moveTo>
                  <a:pt x="0" y="0"/>
                </a:moveTo>
                <a:lnTo>
                  <a:pt x="3683954" y="0"/>
                </a:lnTo>
                <a:lnTo>
                  <a:pt x="3683954" y="2467837"/>
                </a:lnTo>
                <a:lnTo>
                  <a:pt x="0" y="24678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304800" y="2243425"/>
            <a:ext cx="10936977" cy="4154984"/>
          </a:xfrm>
          <a:prstGeom prst="rect">
            <a:avLst/>
          </a:prstGeom>
        </p:spPr>
        <p:txBody>
          <a:bodyPr wrap="square" lIns="0" tIns="0" rIns="0" bIns="0" rtlCol="0" anchor="t">
            <a:spAutoFit/>
          </a:bodyPr>
          <a:lstStyle/>
          <a:p>
            <a:pPr algn="l"/>
            <a:r>
              <a:rPr lang="en-US" sz="3000" spc="-3" dirty="0">
                <a:solidFill>
                  <a:srgbClr val="000000"/>
                </a:solidFill>
                <a:latin typeface="IBM Plex Sans"/>
                <a:ea typeface="IBM Plex Sans"/>
                <a:cs typeface="IBM Plex Sans"/>
                <a:sym typeface="IBM Plex Sans"/>
              </a:rPr>
              <a:t>Sarah, an expectant mother who lives in New Jersey but does not have US residency, began her perinatal journey at Federally Qualified Health Center (FQHC). </a:t>
            </a:r>
          </a:p>
          <a:p>
            <a:pPr algn="l"/>
            <a:endParaRPr lang="en-US" sz="3000" spc="-3" dirty="0">
              <a:solidFill>
                <a:srgbClr val="000000"/>
              </a:solidFill>
              <a:latin typeface="IBM Plex Sans"/>
              <a:ea typeface="IBM Plex Sans"/>
              <a:cs typeface="IBM Plex Sans"/>
              <a:sym typeface="IBM Plex Sans"/>
            </a:endParaRPr>
          </a:p>
          <a:p>
            <a:pPr algn="l"/>
            <a:r>
              <a:rPr lang="en-US" sz="3000" spc="-3" dirty="0">
                <a:solidFill>
                  <a:srgbClr val="000000"/>
                </a:solidFill>
                <a:latin typeface="IBM Plex Sans"/>
                <a:ea typeface="IBM Plex Sans"/>
                <a:cs typeface="IBM Plex Sans"/>
                <a:sym typeface="IBM Plex Sans"/>
              </a:rPr>
              <a:t>She seeks prenatal care with the hope of receiving comprehensive and timely medical support for her pregnancy. </a:t>
            </a:r>
          </a:p>
          <a:p>
            <a:pPr algn="l"/>
            <a:endParaRPr lang="en-US" sz="3000" spc="-3" dirty="0">
              <a:solidFill>
                <a:srgbClr val="000000"/>
              </a:solidFill>
              <a:latin typeface="IBM Plex Sans"/>
              <a:ea typeface="IBM Plex Sans"/>
              <a:cs typeface="IBM Plex Sans"/>
              <a:sym typeface="IBM Plex Sans"/>
            </a:endParaRPr>
          </a:p>
          <a:p>
            <a:pPr algn="l"/>
            <a:r>
              <a:rPr lang="en-US" sz="3000" spc="-3" dirty="0">
                <a:solidFill>
                  <a:srgbClr val="000000"/>
                </a:solidFill>
                <a:latin typeface="IBM Plex Sans"/>
                <a:ea typeface="IBM Plex Sans"/>
                <a:cs typeface="IBM Plex Sans"/>
                <a:sym typeface="IBM Plex Sans"/>
              </a:rPr>
              <a:t>However, Sarah soon found herself navigating a complex and often frustrating healthcare system.</a:t>
            </a:r>
          </a:p>
        </p:txBody>
      </p:sp>
      <p:sp>
        <p:nvSpPr>
          <p:cNvPr id="6" name="TextBox 6"/>
          <p:cNvSpPr txBox="1"/>
          <p:nvPr/>
        </p:nvSpPr>
        <p:spPr>
          <a:xfrm>
            <a:off x="304800" y="839755"/>
            <a:ext cx="15316200" cy="1231106"/>
          </a:xfrm>
          <a:prstGeom prst="rect">
            <a:avLst/>
          </a:prstGeom>
        </p:spPr>
        <p:txBody>
          <a:bodyPr wrap="square" lIns="0" tIns="0" rIns="0" bIns="0" rtlCol="0" anchor="t">
            <a:spAutoFit/>
          </a:bodyPr>
          <a:lstStyle/>
          <a:p>
            <a:pPr algn="l"/>
            <a:r>
              <a:rPr lang="en-US" sz="4000" b="1" spc="-4" dirty="0">
                <a:solidFill>
                  <a:srgbClr val="000000"/>
                </a:solidFill>
                <a:latin typeface="IBM Plex Sans Bold"/>
                <a:ea typeface="IBM Plex Sans Bold"/>
                <a:cs typeface="IBM Plex Sans Bold"/>
                <a:sym typeface="IBM Plex Sans Bold"/>
              </a:rPr>
              <a:t>Sarah’s Journey Through Perinatal Care: </a:t>
            </a:r>
          </a:p>
          <a:p>
            <a:pPr algn="l"/>
            <a:r>
              <a:rPr lang="en-US" sz="4000" b="1" spc="-4" dirty="0">
                <a:solidFill>
                  <a:srgbClr val="855361"/>
                </a:solidFill>
                <a:latin typeface="IBM Plex Sans Bold"/>
                <a:ea typeface="IBM Plex Sans Bold"/>
                <a:cs typeface="IBM Plex Sans Bold"/>
                <a:sym typeface="IBM Plex Sans Bold"/>
              </a:rPr>
              <a:t>NJ Supplemental Prenatal and Contraceptive Plan Coverage</a:t>
            </a:r>
          </a:p>
        </p:txBody>
      </p:sp>
      <p:pic>
        <p:nvPicPr>
          <p:cNvPr id="8" name="Picture 7">
            <a:extLst>
              <a:ext uri="{FF2B5EF4-FFF2-40B4-BE49-F238E27FC236}">
                <a16:creationId xmlns:a16="http://schemas.microsoft.com/office/drawing/2014/main" id="{6E6999C8-57F0-D90E-BDD4-0485ACE4957C}"/>
              </a:ext>
            </a:extLst>
          </p:cNvPr>
          <p:cNvPicPr>
            <a:picLocks noChangeAspect="1"/>
          </p:cNvPicPr>
          <p:nvPr/>
        </p:nvPicPr>
        <p:blipFill>
          <a:blip r:embed="rId7"/>
          <a:stretch>
            <a:fillRect/>
          </a:stretch>
        </p:blipFill>
        <p:spPr>
          <a:xfrm>
            <a:off x="11395736" y="3390900"/>
            <a:ext cx="6311712" cy="6457817"/>
          </a:xfrm>
          <a:prstGeom prst="rect">
            <a:avLst/>
          </a:prstGeom>
        </p:spPr>
      </p:pic>
      <p:sp>
        <p:nvSpPr>
          <p:cNvPr id="9" name="Freeform 16">
            <a:extLst>
              <a:ext uri="{FF2B5EF4-FFF2-40B4-BE49-F238E27FC236}">
                <a16:creationId xmlns:a16="http://schemas.microsoft.com/office/drawing/2014/main" id="{8F366BBB-9F02-948F-CDA1-9E47F12839AC}"/>
              </a:ext>
            </a:extLst>
          </p:cNvPr>
          <p:cNvSpPr/>
          <p:nvPr/>
        </p:nvSpPr>
        <p:spPr>
          <a:xfrm>
            <a:off x="14855610" y="0"/>
            <a:ext cx="3432389" cy="3619500"/>
          </a:xfrm>
          <a:custGeom>
            <a:avLst/>
            <a:gdLst/>
            <a:ahLst/>
            <a:cxnLst/>
            <a:rect l="l" t="t" r="r" b="b"/>
            <a:pathLst>
              <a:path w="3588108" h="3683954">
                <a:moveTo>
                  <a:pt x="0" y="0"/>
                </a:moveTo>
                <a:lnTo>
                  <a:pt x="3588107" y="0"/>
                </a:lnTo>
                <a:lnTo>
                  <a:pt x="3588107" y="3683954"/>
                </a:lnTo>
                <a:lnTo>
                  <a:pt x="0" y="3683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1E9"/>
        </a:solidFill>
        <a:effectLst/>
      </p:bgPr>
    </p:bg>
    <p:spTree>
      <p:nvGrpSpPr>
        <p:cNvPr id="1" name=""/>
        <p:cNvGrpSpPr/>
        <p:nvPr/>
      </p:nvGrpSpPr>
      <p:grpSpPr>
        <a:xfrm>
          <a:off x="0" y="0"/>
          <a:ext cx="0" cy="0"/>
          <a:chOff x="0" y="0"/>
          <a:chExt cx="0" cy="0"/>
        </a:xfrm>
      </p:grpSpPr>
      <p:sp>
        <p:nvSpPr>
          <p:cNvPr id="4" name="Freeform 4"/>
          <p:cNvSpPr/>
          <p:nvPr/>
        </p:nvSpPr>
        <p:spPr>
          <a:xfrm>
            <a:off x="14084835" y="4686300"/>
            <a:ext cx="3711552" cy="6160556"/>
          </a:xfrm>
          <a:custGeom>
            <a:avLst/>
            <a:gdLst/>
            <a:ahLst/>
            <a:cxnLst/>
            <a:rect l="l" t="t" r="r" b="b"/>
            <a:pathLst>
              <a:path w="7303273" h="4092979">
                <a:moveTo>
                  <a:pt x="0" y="0"/>
                </a:moveTo>
                <a:lnTo>
                  <a:pt x="7303273" y="0"/>
                </a:lnTo>
                <a:lnTo>
                  <a:pt x="7303273" y="4092979"/>
                </a:lnTo>
                <a:lnTo>
                  <a:pt x="0" y="4092979"/>
                </a:lnTo>
                <a:lnTo>
                  <a:pt x="0" y="0"/>
                </a:lnTo>
                <a:close/>
              </a:path>
            </a:pathLst>
          </a:custGeom>
          <a:blipFill>
            <a:blip r:embed="rId3">
              <a:extLst>
                <a:ext uri="{96DAC541-7B7A-43D3-8B79-37D633B846F1}">
                  <asvg:svgBlip xmlns:asvg="http://schemas.microsoft.com/office/drawing/2016/SVG/main" r:embed="rId4"/>
                </a:ext>
              </a:extLst>
            </a:blip>
            <a:stretch>
              <a:fillRect l="-176142"/>
            </a:stretch>
          </a:blipFill>
        </p:spPr>
        <p:txBody>
          <a:bodyPr/>
          <a:lstStyle/>
          <a:p>
            <a:endParaRPr lang="en-US"/>
          </a:p>
        </p:txBody>
      </p:sp>
      <p:sp>
        <p:nvSpPr>
          <p:cNvPr id="5" name="Freeform 5"/>
          <p:cNvSpPr/>
          <p:nvPr/>
        </p:nvSpPr>
        <p:spPr>
          <a:xfrm>
            <a:off x="3886200" y="5981700"/>
            <a:ext cx="7534072" cy="4450487"/>
          </a:xfrm>
          <a:custGeom>
            <a:avLst/>
            <a:gdLst/>
            <a:ahLst/>
            <a:cxnLst/>
            <a:rect l="l" t="t" r="r" b="b"/>
            <a:pathLst>
              <a:path w="3683954" h="2467838">
                <a:moveTo>
                  <a:pt x="0" y="0"/>
                </a:moveTo>
                <a:lnTo>
                  <a:pt x="3683954" y="0"/>
                </a:lnTo>
                <a:lnTo>
                  <a:pt x="3683954" y="2467837"/>
                </a:lnTo>
                <a:lnTo>
                  <a:pt x="0" y="24678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838200" y="1948229"/>
            <a:ext cx="14097000" cy="4154984"/>
          </a:xfrm>
          <a:prstGeom prst="rect">
            <a:avLst/>
          </a:prstGeom>
        </p:spPr>
        <p:txBody>
          <a:bodyPr wrap="square" lIns="0" tIns="0" rIns="0" bIns="0" rtlCol="0" anchor="t">
            <a:spAutoFit/>
          </a:bodyPr>
          <a:lstStyle/>
          <a:p>
            <a:pPr algn="l"/>
            <a:r>
              <a:rPr lang="en-US" sz="3000" spc="-3" dirty="0">
                <a:solidFill>
                  <a:srgbClr val="000000"/>
                </a:solidFill>
                <a:latin typeface="IBM Plex Sans"/>
                <a:ea typeface="IBM Plex Sans"/>
                <a:cs typeface="IBM Plex Sans"/>
                <a:sym typeface="IBM Plex Sans"/>
              </a:rPr>
              <a:t>Amanda, a resident of New Jersey, is excited about her pregnancy but faces significant challenges related to her insurance coverage and health care costs. </a:t>
            </a:r>
          </a:p>
          <a:p>
            <a:pPr algn="l"/>
            <a:endParaRPr lang="en-US" sz="3000" spc="-3" dirty="0">
              <a:solidFill>
                <a:srgbClr val="000000"/>
              </a:solidFill>
              <a:latin typeface="IBM Plex Sans"/>
              <a:ea typeface="IBM Plex Sans"/>
              <a:cs typeface="IBM Plex Sans"/>
              <a:sym typeface="IBM Plex Sans"/>
            </a:endParaRPr>
          </a:p>
          <a:p>
            <a:pPr algn="l"/>
            <a:r>
              <a:rPr lang="en-US" sz="3000" spc="-3" dirty="0">
                <a:solidFill>
                  <a:srgbClr val="000000"/>
                </a:solidFill>
                <a:latin typeface="IBM Plex Sans"/>
                <a:ea typeface="IBM Plex Sans"/>
                <a:cs typeface="IBM Plex Sans"/>
                <a:sym typeface="IBM Plex Sans"/>
              </a:rPr>
              <a:t>Amanda purchases her commercial insurance through New Jersey's individual marketplace, </a:t>
            </a:r>
            <a:r>
              <a:rPr lang="en-US" sz="3000" spc="-3" dirty="0" err="1">
                <a:solidFill>
                  <a:srgbClr val="000000"/>
                </a:solidFill>
                <a:latin typeface="IBM Plex Sans"/>
                <a:ea typeface="IBM Plex Sans"/>
                <a:cs typeface="IBM Plex Sans"/>
                <a:sym typeface="IBM Plex Sans"/>
              </a:rPr>
              <a:t>GetCoveredNJ</a:t>
            </a:r>
            <a:r>
              <a:rPr lang="en-US" sz="3000" spc="-3" dirty="0">
                <a:solidFill>
                  <a:srgbClr val="000000"/>
                </a:solidFill>
                <a:latin typeface="IBM Plex Sans"/>
                <a:ea typeface="IBM Plex Sans"/>
                <a:cs typeface="IBM Plex Sans"/>
                <a:sym typeface="IBM Plex Sans"/>
              </a:rPr>
              <a:t>. </a:t>
            </a:r>
          </a:p>
          <a:p>
            <a:pPr algn="l"/>
            <a:endParaRPr lang="en-US" sz="3000" spc="-3" dirty="0">
              <a:solidFill>
                <a:srgbClr val="000000"/>
              </a:solidFill>
              <a:latin typeface="IBM Plex Sans"/>
              <a:ea typeface="IBM Plex Sans"/>
              <a:cs typeface="IBM Plex Sans"/>
              <a:sym typeface="IBM Plex Sans"/>
            </a:endParaRPr>
          </a:p>
          <a:p>
            <a:pPr algn="l"/>
            <a:r>
              <a:rPr lang="en-US" sz="3000" spc="-3" dirty="0">
                <a:solidFill>
                  <a:srgbClr val="000000"/>
                </a:solidFill>
                <a:latin typeface="IBM Plex Sans"/>
                <a:ea typeface="IBM Plex Sans"/>
                <a:cs typeface="IBM Plex Sans"/>
                <a:sym typeface="IBM Plex Sans"/>
              </a:rPr>
              <a:t>While the subsidies she receives keep her monthly insurance premium low, the high cost-sharing aspects of her plan present numerous hurdles during and after her pregnancy.</a:t>
            </a:r>
          </a:p>
        </p:txBody>
      </p:sp>
      <p:sp>
        <p:nvSpPr>
          <p:cNvPr id="9" name="TextBox 9"/>
          <p:cNvSpPr txBox="1"/>
          <p:nvPr/>
        </p:nvSpPr>
        <p:spPr>
          <a:xfrm>
            <a:off x="838200" y="516364"/>
            <a:ext cx="16306800" cy="1505605"/>
          </a:xfrm>
          <a:prstGeom prst="rect">
            <a:avLst/>
          </a:prstGeom>
        </p:spPr>
        <p:txBody>
          <a:bodyPr wrap="square" lIns="0" tIns="0" rIns="0" bIns="0" rtlCol="0" anchor="t">
            <a:spAutoFit/>
          </a:bodyPr>
          <a:lstStyle/>
          <a:p>
            <a:r>
              <a:rPr lang="en-US" sz="4000" b="1" spc="-4" dirty="0">
                <a:solidFill>
                  <a:srgbClr val="000000"/>
                </a:solidFill>
                <a:latin typeface="IBM Plex Sans Bold"/>
                <a:ea typeface="IBM Plex Sans Bold"/>
                <a:cs typeface="IBM Plex Sans Bold"/>
                <a:sym typeface="IBM Plex Sans Bold"/>
              </a:rPr>
              <a:t>Amanda’s Journey Through Perinatal Care</a:t>
            </a:r>
          </a:p>
          <a:p>
            <a:r>
              <a:rPr lang="en-US" sz="4000" b="1" spc="-4" dirty="0">
                <a:solidFill>
                  <a:srgbClr val="855361"/>
                </a:solidFill>
                <a:latin typeface="IBM Plex Sans Bold"/>
                <a:ea typeface="IBM Plex Sans Bold"/>
                <a:cs typeface="IBM Plex Sans Bold"/>
                <a:sym typeface="IBM Plex Sans Bold"/>
              </a:rPr>
              <a:t>NJ Commercial Insurance- Individual Marketplace Coverage</a:t>
            </a:r>
          </a:p>
          <a:p>
            <a:pPr algn="l">
              <a:lnSpc>
                <a:spcPts val="2290"/>
              </a:lnSpc>
            </a:pPr>
            <a:endParaRPr lang="en-US" sz="1636" b="1" spc="-4" dirty="0">
              <a:solidFill>
                <a:srgbClr val="000000"/>
              </a:solidFill>
              <a:latin typeface="IBM Plex Sans Bold"/>
              <a:ea typeface="IBM Plex Sans Bold"/>
              <a:cs typeface="IBM Plex Sans Bold"/>
              <a:sym typeface="IBM Plex Sans Bold"/>
            </a:endParaRPr>
          </a:p>
        </p:txBody>
      </p:sp>
      <p:sp>
        <p:nvSpPr>
          <p:cNvPr id="13" name="Freeform 15">
            <a:extLst>
              <a:ext uri="{FF2B5EF4-FFF2-40B4-BE49-F238E27FC236}">
                <a16:creationId xmlns:a16="http://schemas.microsoft.com/office/drawing/2014/main" id="{D749C18A-ADAE-2148-8598-ED40F2CAABC5}"/>
              </a:ext>
            </a:extLst>
          </p:cNvPr>
          <p:cNvSpPr/>
          <p:nvPr/>
        </p:nvSpPr>
        <p:spPr>
          <a:xfrm>
            <a:off x="15087600" y="0"/>
            <a:ext cx="3354529" cy="4465467"/>
          </a:xfrm>
          <a:custGeom>
            <a:avLst/>
            <a:gdLst/>
            <a:ahLst/>
            <a:cxnLst/>
            <a:rect l="l" t="t" r="r" b="b"/>
            <a:pathLst>
              <a:path w="8078929" h="5178219">
                <a:moveTo>
                  <a:pt x="0" y="0"/>
                </a:moveTo>
                <a:lnTo>
                  <a:pt x="8078928" y="0"/>
                </a:lnTo>
                <a:lnTo>
                  <a:pt x="8078928" y="5178218"/>
                </a:lnTo>
                <a:lnTo>
                  <a:pt x="0" y="5178218"/>
                </a:lnTo>
                <a:lnTo>
                  <a:pt x="0" y="0"/>
                </a:lnTo>
                <a:close/>
              </a:path>
            </a:pathLst>
          </a:custGeom>
          <a:blipFill>
            <a:blip r:embed="rId7">
              <a:extLst>
                <a:ext uri="{96DAC541-7B7A-43D3-8B79-37D633B846F1}">
                  <asvg:svgBlip xmlns:asvg="http://schemas.microsoft.com/office/drawing/2016/SVG/main" r:embed="rId8"/>
                </a:ext>
              </a:extLst>
            </a:blip>
            <a:stretch>
              <a:fillRect l="-140836" t="-18879" b="1"/>
            </a:stretch>
          </a:blipFill>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0790C-7A47-1178-CD98-B7B6BF9F6807}"/>
              </a:ext>
            </a:extLst>
          </p:cNvPr>
          <p:cNvSpPr>
            <a:spLocks noGrp="1"/>
          </p:cNvSpPr>
          <p:nvPr>
            <p:ph type="ctrTitle"/>
          </p:nvPr>
        </p:nvSpPr>
        <p:spPr>
          <a:xfrm>
            <a:off x="304800" y="67270"/>
            <a:ext cx="7772400" cy="1470025"/>
          </a:xfrm>
        </p:spPr>
        <p:txBody>
          <a:bodyPr/>
          <a:lstStyle/>
          <a:p>
            <a:r>
              <a:rPr lang="en-US" b="1" dirty="0">
                <a:latin typeface="IBM Plex Sans" panose="020B0503050203000203" pitchFamily="34" charset="0"/>
              </a:rPr>
              <a:t>Policy Recommendations</a:t>
            </a:r>
          </a:p>
        </p:txBody>
      </p:sp>
      <p:sp>
        <p:nvSpPr>
          <p:cNvPr id="5" name="Subtitle 4">
            <a:extLst>
              <a:ext uri="{FF2B5EF4-FFF2-40B4-BE49-F238E27FC236}">
                <a16:creationId xmlns:a16="http://schemas.microsoft.com/office/drawing/2014/main" id="{E5FBC8C0-C748-18AF-2F29-28DBDF033844}"/>
              </a:ext>
            </a:extLst>
          </p:cNvPr>
          <p:cNvSpPr>
            <a:spLocks noGrp="1"/>
          </p:cNvSpPr>
          <p:nvPr>
            <p:ph type="subTitle" idx="1"/>
          </p:nvPr>
        </p:nvSpPr>
        <p:spPr>
          <a:xfrm>
            <a:off x="990600" y="1752600"/>
            <a:ext cx="11734800" cy="6781800"/>
          </a:xfrm>
        </p:spPr>
        <p:txBody>
          <a:bodyPr>
            <a:noAutofit/>
          </a:bodyPr>
          <a:lstStyle/>
          <a:p>
            <a:pPr algn="l"/>
            <a:r>
              <a:rPr lang="en-US" sz="2800" b="1" i="0" u="none" strike="noStrike" baseline="0" dirty="0">
                <a:solidFill>
                  <a:srgbClr val="000000"/>
                </a:solidFill>
                <a:latin typeface="IBM Plex Sans" panose="020B0503050203000203" pitchFamily="34" charset="0"/>
              </a:rPr>
              <a:t>Expand Coverage for the Supplemental Prenatal and Contraceptive Program:</a:t>
            </a:r>
          </a:p>
          <a:p>
            <a:pPr marL="285750" indent="-285750" algn="l">
              <a:buFont typeface="Arial" panose="020B0604020202020204" pitchFamily="34" charset="0"/>
              <a:buChar char="•"/>
            </a:pPr>
            <a:r>
              <a:rPr lang="en-US" sz="2800" b="1" i="0" u="none" strike="noStrike" baseline="0" dirty="0">
                <a:solidFill>
                  <a:srgbClr val="5B93A7"/>
                </a:solidFill>
                <a:latin typeface="IBM Plex Sans" panose="020B0503050203000203" pitchFamily="34" charset="0"/>
              </a:rPr>
              <a:t>Prescription Drug Benefits for Pregnancy-Related Conditions: </a:t>
            </a:r>
            <a:r>
              <a:rPr lang="en-US" sz="2800" b="0" i="0" u="none" strike="noStrike" baseline="0" dirty="0">
                <a:solidFill>
                  <a:srgbClr val="000000"/>
                </a:solidFill>
                <a:latin typeface="IBM Plex Sans" panose="020B0503050203000203" pitchFamily="34" charset="0"/>
              </a:rPr>
              <a:t>Include full prescription drug benefits to cover medications essential for prenatal care and managing pregnancy-related conditions.</a:t>
            </a:r>
          </a:p>
          <a:p>
            <a:pPr marL="285750" indent="-285750" algn="l">
              <a:buFont typeface="Arial" panose="020B0604020202020204" pitchFamily="34" charset="0"/>
              <a:buChar char="•"/>
            </a:pPr>
            <a:r>
              <a:rPr lang="en-US" sz="2800" b="1" i="0" u="none" strike="noStrike" baseline="0" dirty="0">
                <a:solidFill>
                  <a:srgbClr val="5B93A7"/>
                </a:solidFill>
                <a:latin typeface="IBM Plex Sans" panose="020B0503050203000203" pitchFamily="34" charset="0"/>
              </a:rPr>
              <a:t>Behavioral Health Services: </a:t>
            </a:r>
            <a:r>
              <a:rPr lang="en-US" sz="2800" b="0" i="0" u="none" strike="noStrike" baseline="0" dirty="0">
                <a:solidFill>
                  <a:srgbClr val="000000"/>
                </a:solidFill>
                <a:latin typeface="IBM Plex Sans" panose="020B0503050203000203" pitchFamily="34" charset="0"/>
              </a:rPr>
              <a:t>Incorporate comprehensive behavioral health benefits to address mental health needs during and after pregnancy.</a:t>
            </a:r>
          </a:p>
          <a:p>
            <a:pPr marL="285750" indent="-285750" algn="l">
              <a:buFont typeface="Arial" panose="020B0604020202020204" pitchFamily="34" charset="0"/>
              <a:buChar char="•"/>
            </a:pPr>
            <a:r>
              <a:rPr lang="en-US" sz="2800" b="1" i="0" u="none" strike="noStrike" baseline="0" dirty="0">
                <a:solidFill>
                  <a:srgbClr val="5B93A7"/>
                </a:solidFill>
                <a:latin typeface="IBM Plex Sans" panose="020B0503050203000203" pitchFamily="34" charset="0"/>
              </a:rPr>
              <a:t>Dental Coverage: </a:t>
            </a:r>
            <a:r>
              <a:rPr lang="en-US" sz="2800" b="0" i="0" u="none" strike="noStrike" baseline="0" dirty="0">
                <a:solidFill>
                  <a:srgbClr val="000000"/>
                </a:solidFill>
                <a:latin typeface="IBM Plex Sans" panose="020B0503050203000203" pitchFamily="34" charset="0"/>
              </a:rPr>
              <a:t>Ensure comprehensive dental services for pregnant women, including preventive care, treatment of pregnancy-related dental conditions, and coverage for medically necessary dental procedures.</a:t>
            </a:r>
          </a:p>
          <a:p>
            <a:pPr marL="285750" indent="-285750" algn="l">
              <a:buFont typeface="Arial" panose="020B0604020202020204" pitchFamily="34" charset="0"/>
              <a:buChar char="•"/>
            </a:pPr>
            <a:r>
              <a:rPr lang="en-US" sz="2800" b="1" i="0" u="none" strike="noStrike" baseline="0" dirty="0">
                <a:solidFill>
                  <a:srgbClr val="5B93A7"/>
                </a:solidFill>
                <a:latin typeface="IBM Plex Sans" panose="020B0503050203000203" pitchFamily="34" charset="0"/>
              </a:rPr>
              <a:t>Social Needs Benefits: </a:t>
            </a:r>
            <a:r>
              <a:rPr lang="en-US" sz="2800" b="0" i="0" u="none" strike="noStrike" baseline="0" dirty="0">
                <a:solidFill>
                  <a:srgbClr val="000000"/>
                </a:solidFill>
                <a:latin typeface="IBM Plex Sans" panose="020B0503050203000203" pitchFamily="34" charset="0"/>
              </a:rPr>
              <a:t>Extend coverage to include services that address social determinants of health, such as transportation assistance.</a:t>
            </a:r>
          </a:p>
          <a:p>
            <a:pPr marL="285750" indent="-285750" algn="l">
              <a:buFont typeface="Arial" panose="020B0604020202020204" pitchFamily="34" charset="0"/>
              <a:buChar char="•"/>
            </a:pPr>
            <a:r>
              <a:rPr lang="en-US" sz="2800" b="1" i="0" u="none" strike="noStrike" baseline="0" dirty="0">
                <a:solidFill>
                  <a:srgbClr val="5B93A7"/>
                </a:solidFill>
                <a:latin typeface="IBM Plex Sans" panose="020B0503050203000203" pitchFamily="34" charset="0"/>
              </a:rPr>
              <a:t>Post-Partum Care: </a:t>
            </a:r>
            <a:r>
              <a:rPr lang="en-US" sz="2800" b="0" i="0" u="none" strike="noStrike" baseline="0" dirty="0">
                <a:solidFill>
                  <a:srgbClr val="000000"/>
                </a:solidFill>
                <a:latin typeface="IBM Plex Sans" panose="020B0503050203000203" pitchFamily="34" charset="0"/>
              </a:rPr>
              <a:t>Provide comprehensive post-partum care, including a post-partum visit, to support the health and well-being of birthing people beyond childbirth.</a:t>
            </a:r>
            <a:endParaRPr lang="en-US" sz="2800" dirty="0">
              <a:latin typeface="IBM Plex Sans" panose="020B0503050203000203" pitchFamily="34" charset="0"/>
            </a:endParaRPr>
          </a:p>
        </p:txBody>
      </p:sp>
      <p:pic>
        <p:nvPicPr>
          <p:cNvPr id="11" name="Picture 10">
            <a:extLst>
              <a:ext uri="{FF2B5EF4-FFF2-40B4-BE49-F238E27FC236}">
                <a16:creationId xmlns:a16="http://schemas.microsoft.com/office/drawing/2014/main" id="{A63BCB22-B378-CBCE-1ED7-4AD7126C4FF2}"/>
              </a:ext>
            </a:extLst>
          </p:cNvPr>
          <p:cNvPicPr>
            <a:picLocks noChangeAspect="1"/>
          </p:cNvPicPr>
          <p:nvPr/>
        </p:nvPicPr>
        <p:blipFill>
          <a:blip r:embed="rId3"/>
          <a:srcRect r="3183"/>
          <a:stretch/>
        </p:blipFill>
        <p:spPr>
          <a:xfrm>
            <a:off x="12725400" y="2115655"/>
            <a:ext cx="5562600" cy="75014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
          <a:extLst>
            <a:ext uri="{FF2B5EF4-FFF2-40B4-BE49-F238E27FC236}">
              <a16:creationId xmlns:a16="http://schemas.microsoft.com/office/drawing/2014/main" id="{A3EE37D9-EE74-784B-FBE0-0421817773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11E76D-2448-6801-89D2-C698AC0CCBDF}"/>
              </a:ext>
            </a:extLst>
          </p:cNvPr>
          <p:cNvSpPr>
            <a:spLocks noGrp="1"/>
          </p:cNvSpPr>
          <p:nvPr>
            <p:ph type="ctrTitle"/>
          </p:nvPr>
        </p:nvSpPr>
        <p:spPr>
          <a:xfrm>
            <a:off x="228600" y="0"/>
            <a:ext cx="7772400" cy="1470025"/>
          </a:xfrm>
        </p:spPr>
        <p:txBody>
          <a:bodyPr/>
          <a:lstStyle/>
          <a:p>
            <a:r>
              <a:rPr lang="en-US" b="1" dirty="0">
                <a:latin typeface="IBM Plex Sans" panose="020B0503050203000203" pitchFamily="34" charset="0"/>
              </a:rPr>
              <a:t>Policy Recommendations</a:t>
            </a:r>
          </a:p>
        </p:txBody>
      </p:sp>
      <p:sp>
        <p:nvSpPr>
          <p:cNvPr id="5" name="Subtitle 4">
            <a:extLst>
              <a:ext uri="{FF2B5EF4-FFF2-40B4-BE49-F238E27FC236}">
                <a16:creationId xmlns:a16="http://schemas.microsoft.com/office/drawing/2014/main" id="{658CC615-B472-ACDC-29FD-87DBBC780917}"/>
              </a:ext>
            </a:extLst>
          </p:cNvPr>
          <p:cNvSpPr>
            <a:spLocks noGrp="1"/>
          </p:cNvSpPr>
          <p:nvPr>
            <p:ph type="subTitle" idx="1"/>
          </p:nvPr>
        </p:nvSpPr>
        <p:spPr>
          <a:xfrm>
            <a:off x="762000" y="1181100"/>
            <a:ext cx="12801600" cy="7924800"/>
          </a:xfrm>
        </p:spPr>
        <p:txBody>
          <a:bodyPr>
            <a:noAutofit/>
          </a:bodyPr>
          <a:lstStyle/>
          <a:p>
            <a:pPr algn="l"/>
            <a:r>
              <a:rPr lang="en-US" sz="2600" b="1" i="0" u="none" strike="noStrike" baseline="0" dirty="0">
                <a:solidFill>
                  <a:srgbClr val="000000"/>
                </a:solidFill>
                <a:latin typeface="IBM Plex Sans" panose="020B0503050203000203" pitchFamily="34" charset="0"/>
              </a:rPr>
              <a:t>Increase Access to Doula Services:</a:t>
            </a:r>
          </a:p>
          <a:p>
            <a:pPr marL="342900" indent="-342900" algn="l">
              <a:buFont typeface="Arial" panose="020B0604020202020204" pitchFamily="34" charset="0"/>
              <a:buChar char="•"/>
            </a:pPr>
            <a:r>
              <a:rPr lang="en-US" sz="2600" b="1" i="0" u="none" strike="noStrike" baseline="0" dirty="0">
                <a:solidFill>
                  <a:srgbClr val="5B93A7"/>
                </a:solidFill>
                <a:latin typeface="IBM Plex Sans" panose="020B0503050203000203" pitchFamily="34" charset="0"/>
              </a:rPr>
              <a:t>Standardize Coverage: </a:t>
            </a:r>
            <a:r>
              <a:rPr lang="en-US" sz="2600" b="0" i="0" u="none" strike="noStrike" baseline="0" dirty="0">
                <a:solidFill>
                  <a:srgbClr val="000000"/>
                </a:solidFill>
                <a:latin typeface="IBM Plex Sans" panose="020B0503050203000203" pitchFamily="34" charset="0"/>
              </a:rPr>
              <a:t>Mandate doula services coverage across all state-regulated insurance products </a:t>
            </a:r>
          </a:p>
          <a:p>
            <a:pPr marL="342900" indent="-342900" algn="l">
              <a:buFont typeface="Arial" panose="020B0604020202020204" pitchFamily="34" charset="0"/>
              <a:buChar char="•"/>
            </a:pPr>
            <a:r>
              <a:rPr lang="en-US" sz="2600" b="1" i="0" u="none" strike="noStrike" baseline="0" dirty="0">
                <a:solidFill>
                  <a:srgbClr val="5B93A7"/>
                </a:solidFill>
                <a:latin typeface="IBM Plex Sans" panose="020B0503050203000203" pitchFamily="34" charset="0"/>
              </a:rPr>
              <a:t>Funding and Training: </a:t>
            </a:r>
            <a:r>
              <a:rPr lang="en-US" sz="2600" b="0" i="0" u="none" strike="noStrike" baseline="0" dirty="0">
                <a:solidFill>
                  <a:srgbClr val="000000"/>
                </a:solidFill>
                <a:latin typeface="IBM Plex Sans" panose="020B0503050203000203" pitchFamily="34" charset="0"/>
              </a:rPr>
              <a:t>Allocate funding for the training to ensure sufficient supply of qualified professionals. Broaden training requirements to allow for a wider range of education to be able to be credentialed and reimbursed.</a:t>
            </a:r>
          </a:p>
          <a:p>
            <a:pPr algn="l"/>
            <a:r>
              <a:rPr lang="en-US" sz="2600" b="1" i="0" u="none" strike="noStrike" baseline="0" dirty="0">
                <a:solidFill>
                  <a:srgbClr val="000000"/>
                </a:solidFill>
                <a:latin typeface="IBM Plex Sans" panose="020B0503050203000203" pitchFamily="34" charset="0"/>
              </a:rPr>
              <a:t>Enhance Dental Care Awareness:</a:t>
            </a:r>
          </a:p>
          <a:p>
            <a:pPr marL="342900" indent="-342900" algn="l">
              <a:buFont typeface="Arial" panose="020B0604020202020204" pitchFamily="34" charset="0"/>
              <a:buChar char="•"/>
            </a:pPr>
            <a:r>
              <a:rPr lang="en-US" sz="2600" b="1" i="0" u="none" strike="noStrike" baseline="0" dirty="0">
                <a:solidFill>
                  <a:srgbClr val="5B93A7"/>
                </a:solidFill>
                <a:latin typeface="IBM Plex Sans" panose="020B0503050203000203" pitchFamily="34" charset="0"/>
              </a:rPr>
              <a:t>Outreach: </a:t>
            </a:r>
            <a:r>
              <a:rPr lang="en-US" sz="2600" b="0" i="0" u="none" strike="noStrike" baseline="0" dirty="0">
                <a:solidFill>
                  <a:srgbClr val="000000"/>
                </a:solidFill>
                <a:latin typeface="IBM Plex Sans" panose="020B0503050203000203" pitchFamily="34" charset="0"/>
              </a:rPr>
              <a:t>Implement education and outreach programs for perinatal care providers and pregnant people to raise awareness about importance of oral health during pregnancy and impact on overall maternal and infant health.</a:t>
            </a:r>
          </a:p>
          <a:p>
            <a:pPr algn="l"/>
            <a:r>
              <a:rPr lang="en-US" sz="2600" b="1" i="0" u="none" strike="noStrike" baseline="0" dirty="0">
                <a:solidFill>
                  <a:srgbClr val="000000"/>
                </a:solidFill>
                <a:latin typeface="IBM Plex Sans" panose="020B0503050203000203" pitchFamily="34" charset="0"/>
              </a:rPr>
              <a:t>Standardize Access and Coverage of Behavioral Health:</a:t>
            </a:r>
          </a:p>
          <a:p>
            <a:pPr marL="342900" indent="-342900" algn="l">
              <a:buFont typeface="Arial" panose="020B0604020202020204" pitchFamily="34" charset="0"/>
              <a:buChar char="•"/>
            </a:pPr>
            <a:r>
              <a:rPr lang="en-US" sz="2600" b="1" i="0" u="none" strike="noStrike" baseline="0" dirty="0">
                <a:solidFill>
                  <a:srgbClr val="5B93A7"/>
                </a:solidFill>
                <a:latin typeface="IBM Plex Sans" panose="020B0503050203000203" pitchFamily="34" charset="0"/>
              </a:rPr>
              <a:t>Uniform Benefits: </a:t>
            </a:r>
            <a:r>
              <a:rPr lang="en-US" sz="2600" b="0" i="0" u="none" strike="noStrike" baseline="0" dirty="0">
                <a:solidFill>
                  <a:srgbClr val="000000"/>
                </a:solidFill>
                <a:latin typeface="IBM Plex Sans" panose="020B0503050203000203" pitchFamily="34" charset="0"/>
              </a:rPr>
              <a:t>Ensure consistent coverage of behavioral health services across all state-regulated insurance programs.</a:t>
            </a:r>
          </a:p>
          <a:p>
            <a:pPr marL="342900" indent="-342900" algn="l">
              <a:buFont typeface="Arial" panose="020B0604020202020204" pitchFamily="34" charset="0"/>
              <a:buChar char="•"/>
            </a:pPr>
            <a:r>
              <a:rPr lang="en-US" sz="2600" b="1" i="0" u="none" strike="noStrike" baseline="0" dirty="0">
                <a:solidFill>
                  <a:srgbClr val="5B93A7"/>
                </a:solidFill>
                <a:latin typeface="IBM Plex Sans" panose="020B0503050203000203" pitchFamily="34" charset="0"/>
              </a:rPr>
              <a:t>Integrated Care Models: </a:t>
            </a:r>
            <a:r>
              <a:rPr lang="en-US" sz="2600" b="0" i="0" u="none" strike="noStrike" baseline="0" dirty="0">
                <a:solidFill>
                  <a:srgbClr val="000000"/>
                </a:solidFill>
                <a:latin typeface="IBM Plex Sans" panose="020B0503050203000203" pitchFamily="34" charset="0"/>
              </a:rPr>
              <a:t>Promote integrated care models that combine medical, behavioral, and social services to provide holistic care.</a:t>
            </a:r>
          </a:p>
          <a:p>
            <a:pPr algn="l"/>
            <a:r>
              <a:rPr lang="en-US" sz="2600" b="1" i="0" u="none" strike="noStrike" baseline="0" dirty="0">
                <a:solidFill>
                  <a:srgbClr val="000000"/>
                </a:solidFill>
                <a:latin typeface="IBM Plex Sans" panose="020B0503050203000203" pitchFamily="34" charset="0"/>
              </a:rPr>
              <a:t>Improve Post-Partum Coverage:</a:t>
            </a:r>
          </a:p>
          <a:p>
            <a:pPr marL="342900" indent="-342900" algn="l">
              <a:buFont typeface="Arial" panose="020B0604020202020204" pitchFamily="34" charset="0"/>
              <a:buChar char="•"/>
            </a:pPr>
            <a:r>
              <a:rPr lang="en-US" sz="2600" b="1" i="0" u="none" strike="noStrike" baseline="0" dirty="0">
                <a:solidFill>
                  <a:srgbClr val="5B93A7"/>
                </a:solidFill>
                <a:latin typeface="IBM Plex Sans" panose="020B0503050203000203" pitchFamily="34" charset="0"/>
              </a:rPr>
              <a:t>Comprehensive Care: </a:t>
            </a:r>
            <a:r>
              <a:rPr lang="en-US" sz="2600" b="0" i="0" u="none" strike="noStrike" baseline="0" dirty="0">
                <a:solidFill>
                  <a:srgbClr val="000000"/>
                </a:solidFill>
                <a:latin typeface="IBM Plex Sans" panose="020B0503050203000203" pitchFamily="34" charset="0"/>
              </a:rPr>
              <a:t>Coordinate post-partum care pathways to ensure access to a full range of health services beyond maternity-related care, including integrated mental health support, chronic disease management, and preventative screenings.</a:t>
            </a:r>
            <a:endParaRPr lang="en-US" sz="2600" dirty="0">
              <a:latin typeface="IBM Plex Sans" panose="020B0503050203000203" pitchFamily="34" charset="0"/>
            </a:endParaRPr>
          </a:p>
        </p:txBody>
      </p:sp>
      <p:pic>
        <p:nvPicPr>
          <p:cNvPr id="11" name="Picture 10">
            <a:extLst>
              <a:ext uri="{FF2B5EF4-FFF2-40B4-BE49-F238E27FC236}">
                <a16:creationId xmlns:a16="http://schemas.microsoft.com/office/drawing/2014/main" id="{2C56D8BA-3DFF-1ACC-04AA-F515440F4F5C}"/>
              </a:ext>
            </a:extLst>
          </p:cNvPr>
          <p:cNvPicPr>
            <a:picLocks noChangeAspect="1"/>
          </p:cNvPicPr>
          <p:nvPr/>
        </p:nvPicPr>
        <p:blipFill>
          <a:blip r:embed="rId3"/>
          <a:srcRect r="3183"/>
          <a:stretch/>
        </p:blipFill>
        <p:spPr>
          <a:xfrm>
            <a:off x="13563600" y="2019300"/>
            <a:ext cx="5562600" cy="7501402"/>
          </a:xfrm>
          <a:prstGeom prst="rect">
            <a:avLst/>
          </a:prstGeom>
        </p:spPr>
      </p:pic>
    </p:spTree>
    <p:extLst>
      <p:ext uri="{BB962C8B-B14F-4D97-AF65-F5344CB8AC3E}">
        <p14:creationId xmlns:p14="http://schemas.microsoft.com/office/powerpoint/2010/main" val="363764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654157" y="9033499"/>
            <a:ext cx="673608" cy="688544"/>
            <a:chOff x="0" y="0"/>
            <a:chExt cx="416268" cy="425501"/>
          </a:xfrm>
        </p:grpSpPr>
        <p:sp>
          <p:nvSpPr>
            <p:cNvPr id="3" name="Freeform 3"/>
            <p:cNvSpPr/>
            <p:nvPr/>
          </p:nvSpPr>
          <p:spPr>
            <a:xfrm>
              <a:off x="63500" y="63500"/>
              <a:ext cx="289179" cy="286512"/>
            </a:xfrm>
            <a:custGeom>
              <a:avLst/>
              <a:gdLst/>
              <a:ahLst/>
              <a:cxnLst/>
              <a:rect l="l" t="t" r="r" b="b"/>
              <a:pathLst>
                <a:path w="289179" h="286512">
                  <a:moveTo>
                    <a:pt x="144399" y="0"/>
                  </a:moveTo>
                  <a:cubicBezTo>
                    <a:pt x="228219" y="0"/>
                    <a:pt x="289179" y="59563"/>
                    <a:pt x="289179" y="143256"/>
                  </a:cubicBezTo>
                  <a:cubicBezTo>
                    <a:pt x="289179" y="226949"/>
                    <a:pt x="228219" y="286512"/>
                    <a:pt x="144399" y="286512"/>
                  </a:cubicBezTo>
                  <a:cubicBezTo>
                    <a:pt x="60579" y="286512"/>
                    <a:pt x="0" y="226695"/>
                    <a:pt x="0" y="143256"/>
                  </a:cubicBezTo>
                  <a:cubicBezTo>
                    <a:pt x="0" y="59817"/>
                    <a:pt x="60960" y="0"/>
                    <a:pt x="144399" y="0"/>
                  </a:cubicBezTo>
                  <a:moveTo>
                    <a:pt x="144399" y="52324"/>
                  </a:moveTo>
                  <a:cubicBezTo>
                    <a:pt x="93345" y="52324"/>
                    <a:pt x="60579" y="91313"/>
                    <a:pt x="60579" y="143256"/>
                  </a:cubicBezTo>
                  <a:cubicBezTo>
                    <a:pt x="60579" y="195199"/>
                    <a:pt x="93345" y="234188"/>
                    <a:pt x="144399" y="234188"/>
                  </a:cubicBezTo>
                  <a:cubicBezTo>
                    <a:pt x="195453" y="234188"/>
                    <a:pt x="228727" y="194818"/>
                    <a:pt x="228727" y="143256"/>
                  </a:cubicBezTo>
                  <a:cubicBezTo>
                    <a:pt x="228727" y="91694"/>
                    <a:pt x="195453" y="52324"/>
                    <a:pt x="144399" y="52324"/>
                  </a:cubicBezTo>
                </a:path>
              </a:pathLst>
            </a:custGeom>
            <a:solidFill>
              <a:srgbClr val="2873BA"/>
            </a:solidFill>
          </p:spPr>
          <p:txBody>
            <a:bodyPr/>
            <a:lstStyle/>
            <a:p>
              <a:endParaRPr lang="en-US"/>
            </a:p>
          </p:txBody>
        </p:sp>
        <p:sp>
          <p:nvSpPr>
            <p:cNvPr id="4" name="Freeform 4"/>
            <p:cNvSpPr/>
            <p:nvPr/>
          </p:nvSpPr>
          <p:spPr>
            <a:xfrm>
              <a:off x="167132" y="174498"/>
              <a:ext cx="169418" cy="187452"/>
            </a:xfrm>
            <a:custGeom>
              <a:avLst/>
              <a:gdLst/>
              <a:ahLst/>
              <a:cxnLst/>
              <a:rect l="l" t="t" r="r" b="b"/>
              <a:pathLst>
                <a:path w="169418" h="187452">
                  <a:moveTo>
                    <a:pt x="0" y="33909"/>
                  </a:moveTo>
                  <a:lnTo>
                    <a:pt x="40386" y="0"/>
                  </a:lnTo>
                  <a:lnTo>
                    <a:pt x="169418" y="153670"/>
                  </a:lnTo>
                  <a:lnTo>
                    <a:pt x="129032" y="187452"/>
                  </a:lnTo>
                  <a:close/>
                </a:path>
              </a:pathLst>
            </a:custGeom>
            <a:solidFill>
              <a:srgbClr val="1C4795"/>
            </a:solidFill>
          </p:spPr>
          <p:txBody>
            <a:bodyPr/>
            <a:lstStyle/>
            <a:p>
              <a:endParaRPr lang="en-US"/>
            </a:p>
          </p:txBody>
        </p:sp>
        <p:sp>
          <p:nvSpPr>
            <p:cNvPr id="5" name="Freeform 5"/>
            <p:cNvSpPr/>
            <p:nvPr/>
          </p:nvSpPr>
          <p:spPr>
            <a:xfrm>
              <a:off x="112522" y="109601"/>
              <a:ext cx="70866" cy="70739"/>
            </a:xfrm>
            <a:custGeom>
              <a:avLst/>
              <a:gdLst/>
              <a:ahLst/>
              <a:cxnLst/>
              <a:rect l="l" t="t" r="r" b="b"/>
              <a:pathLst>
                <a:path w="70866" h="70739">
                  <a:moveTo>
                    <a:pt x="11176" y="55626"/>
                  </a:moveTo>
                  <a:cubicBezTo>
                    <a:pt x="0" y="42291"/>
                    <a:pt x="1778" y="22352"/>
                    <a:pt x="15240" y="11176"/>
                  </a:cubicBezTo>
                  <a:cubicBezTo>
                    <a:pt x="28702" y="0"/>
                    <a:pt x="48514" y="1778"/>
                    <a:pt x="59690" y="15240"/>
                  </a:cubicBezTo>
                  <a:cubicBezTo>
                    <a:pt x="70866" y="28702"/>
                    <a:pt x="69088" y="48260"/>
                    <a:pt x="55880" y="59563"/>
                  </a:cubicBezTo>
                  <a:cubicBezTo>
                    <a:pt x="42418" y="70739"/>
                    <a:pt x="22479" y="68961"/>
                    <a:pt x="11176" y="55626"/>
                  </a:cubicBezTo>
                </a:path>
              </a:pathLst>
            </a:custGeom>
            <a:solidFill>
              <a:srgbClr val="45C7F4"/>
            </a:solidFill>
          </p:spPr>
          <p:txBody>
            <a:bodyPr/>
            <a:lstStyle/>
            <a:p>
              <a:endParaRPr lang="en-US"/>
            </a:p>
          </p:txBody>
        </p:sp>
      </p:grpSp>
      <p:sp>
        <p:nvSpPr>
          <p:cNvPr id="6" name="Freeform 6"/>
          <p:cNvSpPr/>
          <p:nvPr/>
        </p:nvSpPr>
        <p:spPr>
          <a:xfrm>
            <a:off x="7356388" y="9033592"/>
            <a:ext cx="4142066" cy="680914"/>
          </a:xfrm>
          <a:custGeom>
            <a:avLst/>
            <a:gdLst/>
            <a:ahLst/>
            <a:cxnLst/>
            <a:rect l="l" t="t" r="r" b="b"/>
            <a:pathLst>
              <a:path w="4142066" h="680914">
                <a:moveTo>
                  <a:pt x="0" y="0"/>
                </a:moveTo>
                <a:lnTo>
                  <a:pt x="4142065" y="0"/>
                </a:lnTo>
                <a:lnTo>
                  <a:pt x="4142065" y="680914"/>
                </a:lnTo>
                <a:lnTo>
                  <a:pt x="0" y="680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4E37F33F-73E7-B6E7-15BD-754FBF092FC2}"/>
              </a:ext>
            </a:extLst>
          </p:cNvPr>
          <p:cNvSpPr txBox="1"/>
          <p:nvPr/>
        </p:nvSpPr>
        <p:spPr>
          <a:xfrm>
            <a:off x="9144000" y="1257300"/>
            <a:ext cx="8126816" cy="6555641"/>
          </a:xfrm>
          <a:prstGeom prst="rect">
            <a:avLst/>
          </a:prstGeom>
          <a:noFill/>
        </p:spPr>
        <p:txBody>
          <a:bodyPr wrap="square">
            <a:spAutoFit/>
          </a:bodyPr>
          <a:lstStyle/>
          <a:p>
            <a:pPr algn="l"/>
            <a:r>
              <a:rPr lang="en-US" sz="3000" b="0" i="0" u="none" strike="noStrike" baseline="0" dirty="0">
                <a:latin typeface="IBM Plex Sans" panose="020B0503050203000203" pitchFamily="34" charset="0"/>
              </a:rPr>
              <a:t>Enhancing perinatal care coverage in New Jersey requires addressing the existing gaps and disparities across insurance markets and state-funded coverage. </a:t>
            </a:r>
          </a:p>
          <a:p>
            <a:pPr algn="l"/>
            <a:endParaRPr lang="en-US" sz="3000" dirty="0">
              <a:latin typeface="IBM Plex Sans" panose="020B0503050203000203" pitchFamily="34" charset="0"/>
            </a:endParaRPr>
          </a:p>
          <a:p>
            <a:pPr algn="l"/>
            <a:r>
              <a:rPr lang="en-US" sz="3000" b="0" i="0" u="none" strike="noStrike" baseline="0" dirty="0">
                <a:latin typeface="IBM Plex Sans" panose="020B0503050203000203" pitchFamily="34" charset="0"/>
              </a:rPr>
              <a:t>By implementing policy change, the state can improve access to comprehensive perinatal care, promote maternal and infant health, and advance birth equity. </a:t>
            </a:r>
          </a:p>
          <a:p>
            <a:pPr algn="l"/>
            <a:endParaRPr lang="en-US" sz="3000" dirty="0">
              <a:latin typeface="IBM Plex Sans" panose="020B0503050203000203" pitchFamily="34" charset="0"/>
            </a:endParaRPr>
          </a:p>
          <a:p>
            <a:pPr algn="l"/>
            <a:r>
              <a:rPr lang="en-US" sz="3000" b="0" i="0" u="none" strike="noStrike" baseline="0" dirty="0">
                <a:latin typeface="IBM Plex Sans" panose="020B0503050203000203" pitchFamily="34" charset="0"/>
              </a:rPr>
              <a:t>These efforts will ensure that all pregnant individuals receive the support and care they need for a healthy pregnancy and post-partum period.</a:t>
            </a:r>
            <a:endParaRPr lang="en-US" sz="3000" dirty="0">
              <a:latin typeface="IBM Plex Sans" panose="020B0503050203000203" pitchFamily="34" charset="0"/>
            </a:endParaRPr>
          </a:p>
        </p:txBody>
      </p:sp>
      <p:pic>
        <p:nvPicPr>
          <p:cNvPr id="10" name="Picture 9">
            <a:extLst>
              <a:ext uri="{FF2B5EF4-FFF2-40B4-BE49-F238E27FC236}">
                <a16:creationId xmlns:a16="http://schemas.microsoft.com/office/drawing/2014/main" id="{A6D2D801-99B6-DD19-76AD-3B079F9DFA1E}"/>
              </a:ext>
            </a:extLst>
          </p:cNvPr>
          <p:cNvPicPr>
            <a:picLocks noChangeAspect="1"/>
          </p:cNvPicPr>
          <p:nvPr/>
        </p:nvPicPr>
        <p:blipFill>
          <a:blip r:embed="rId5"/>
          <a:stretch>
            <a:fillRect/>
          </a:stretch>
        </p:blipFill>
        <p:spPr>
          <a:xfrm>
            <a:off x="762000" y="495300"/>
            <a:ext cx="8126816" cy="7848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68DCD2-3CA0-62CE-0B9B-19CE4E6B79A1}"/>
              </a:ext>
            </a:extLst>
          </p:cNvPr>
          <p:cNvSpPr>
            <a:spLocks noGrp="1"/>
          </p:cNvSpPr>
          <p:nvPr>
            <p:ph type="sldNum" idx="12"/>
          </p:nvPr>
        </p:nvSpPr>
        <p:spPr/>
        <p:txBody>
          <a:bodyPr/>
          <a:lstStyle/>
          <a:p>
            <a:pPr defTabSz="1828800">
              <a:buClr>
                <a:srgbClr val="000000"/>
              </a:buClr>
            </a:pPr>
            <a:r>
              <a:rPr lang="en-US" kern="0" dirty="0"/>
              <a:t>MATERNITY ACTION PLAN</a:t>
            </a:r>
          </a:p>
        </p:txBody>
      </p:sp>
      <p:sp>
        <p:nvSpPr>
          <p:cNvPr id="5" name="Slide Number Placeholder 4">
            <a:extLst>
              <a:ext uri="{FF2B5EF4-FFF2-40B4-BE49-F238E27FC236}">
                <a16:creationId xmlns:a16="http://schemas.microsoft.com/office/drawing/2014/main" id="{C14113B8-DE66-D708-1289-683D65A649A9}"/>
              </a:ext>
            </a:extLst>
          </p:cNvPr>
          <p:cNvSpPr>
            <a:spLocks noGrp="1"/>
          </p:cNvSpPr>
          <p:nvPr>
            <p:ph type="sldNum" idx="2"/>
          </p:nvPr>
        </p:nvSpPr>
        <p:spPr/>
        <p:txBody>
          <a:bodyPr/>
          <a:lstStyle/>
          <a:p>
            <a:pPr defTabSz="1828800">
              <a:buClr>
                <a:srgbClr val="000000"/>
              </a:buClr>
            </a:pPr>
            <a:fld id="{00000000-1234-1234-1234-123412341234}" type="slidenum">
              <a:rPr lang="en" kern="0"/>
              <a:pPr defTabSz="1828800">
                <a:buClr>
                  <a:srgbClr val="000000"/>
                </a:buClr>
              </a:pPr>
              <a:t>2</a:t>
            </a:fld>
            <a:endParaRPr lang="en" kern="0"/>
          </a:p>
        </p:txBody>
      </p:sp>
      <p:sp>
        <p:nvSpPr>
          <p:cNvPr id="3" name="Title 2">
            <a:extLst>
              <a:ext uri="{FF2B5EF4-FFF2-40B4-BE49-F238E27FC236}">
                <a16:creationId xmlns:a16="http://schemas.microsoft.com/office/drawing/2014/main" id="{B669AA58-3146-A7D2-15FA-4E76F5DFCE24}"/>
              </a:ext>
            </a:extLst>
          </p:cNvPr>
          <p:cNvSpPr>
            <a:spLocks noGrp="1"/>
          </p:cNvSpPr>
          <p:nvPr>
            <p:ph type="title" idx="4294967295"/>
          </p:nvPr>
        </p:nvSpPr>
        <p:spPr>
          <a:xfrm>
            <a:off x="1" y="704850"/>
            <a:ext cx="7359650" cy="914400"/>
          </a:xfrm>
        </p:spPr>
        <p:txBody>
          <a:bodyPr>
            <a:normAutofit/>
          </a:bodyPr>
          <a:lstStyle/>
          <a:p>
            <a:r>
              <a:rPr lang="en-US" dirty="0"/>
              <a:t>AGENDA</a:t>
            </a:r>
          </a:p>
        </p:txBody>
      </p:sp>
      <p:sp>
        <p:nvSpPr>
          <p:cNvPr id="6" name="Content Placeholder 2">
            <a:extLst>
              <a:ext uri="{FF2B5EF4-FFF2-40B4-BE49-F238E27FC236}">
                <a16:creationId xmlns:a16="http://schemas.microsoft.com/office/drawing/2014/main" id="{AFE64B97-9A9D-0BC9-AA24-08BC0C0972F2}"/>
              </a:ext>
            </a:extLst>
          </p:cNvPr>
          <p:cNvSpPr txBox="1">
            <a:spLocks/>
          </p:cNvSpPr>
          <p:nvPr/>
        </p:nvSpPr>
        <p:spPr>
          <a:xfrm>
            <a:off x="540000" y="1522820"/>
            <a:ext cx="16278708" cy="60334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828800">
              <a:lnSpc>
                <a:spcPct val="150000"/>
              </a:lnSpc>
            </a:pPr>
            <a:endParaRPr lang="en-US" sz="320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47;p17">
            <a:extLst>
              <a:ext uri="{FF2B5EF4-FFF2-40B4-BE49-F238E27FC236}">
                <a16:creationId xmlns:a16="http://schemas.microsoft.com/office/drawing/2014/main" id="{AD87C66C-995F-B2E9-3E52-1D9A12F07B18}"/>
              </a:ext>
            </a:extLst>
          </p:cNvPr>
          <p:cNvSpPr txBox="1"/>
          <p:nvPr/>
        </p:nvSpPr>
        <p:spPr>
          <a:xfrm>
            <a:off x="540000" y="609020"/>
            <a:ext cx="17208000" cy="913800"/>
          </a:xfrm>
          <a:prstGeom prst="rect">
            <a:avLst/>
          </a:prstGeom>
          <a:noFill/>
          <a:ln>
            <a:noFill/>
          </a:ln>
        </p:spPr>
        <p:txBody>
          <a:bodyPr spcFirstLastPara="1" wrap="square" lIns="182850" tIns="182850" rIns="182850" bIns="182850" anchor="t" anchorCtr="0">
            <a:noAutofit/>
          </a:bodyPr>
          <a:lstStyle/>
          <a:p>
            <a:pPr defTabSz="1828800">
              <a:lnSpc>
                <a:spcPct val="90000"/>
              </a:lnSpc>
              <a:buClr>
                <a:srgbClr val="000000"/>
              </a:buClr>
              <a:buSzPts val="605"/>
            </a:pPr>
            <a:r>
              <a:rPr lang="en" sz="3200" kern="0" dirty="0">
                <a:solidFill>
                  <a:srgbClr val="1D4595"/>
                </a:solidFill>
                <a:latin typeface="Open Sans ExtraBold"/>
                <a:ea typeface="Open Sans ExtraBold"/>
                <a:cs typeface="Open Sans ExtraBold"/>
                <a:sym typeface="Open Sans ExtraBold"/>
              </a:rPr>
              <a:t>AGENDA</a:t>
            </a:r>
            <a:endParaRPr sz="3200" kern="0" dirty="0">
              <a:solidFill>
                <a:srgbClr val="1D4595"/>
              </a:solidFill>
              <a:latin typeface="Open Sans ExtraBold"/>
              <a:ea typeface="Open Sans ExtraBold"/>
              <a:cs typeface="Open Sans ExtraBold"/>
              <a:sym typeface="Open Sans ExtraBold"/>
            </a:endParaRPr>
          </a:p>
        </p:txBody>
      </p:sp>
      <p:sp>
        <p:nvSpPr>
          <p:cNvPr id="8" name="TextBox 7">
            <a:extLst>
              <a:ext uri="{FF2B5EF4-FFF2-40B4-BE49-F238E27FC236}">
                <a16:creationId xmlns:a16="http://schemas.microsoft.com/office/drawing/2014/main" id="{01C25285-C0B4-5929-70A5-872CCEE29950}"/>
              </a:ext>
            </a:extLst>
          </p:cNvPr>
          <p:cNvSpPr txBox="1"/>
          <p:nvPr/>
        </p:nvSpPr>
        <p:spPr>
          <a:xfrm>
            <a:off x="1469292" y="2021028"/>
            <a:ext cx="14685107" cy="5509200"/>
          </a:xfrm>
          <a:prstGeom prst="rect">
            <a:avLst/>
          </a:prstGeom>
          <a:noFill/>
        </p:spPr>
        <p:txBody>
          <a:bodyPr wrap="square">
            <a:spAutoFit/>
          </a:bodyPr>
          <a:lstStyle/>
          <a:p>
            <a:pPr defTabSz="1828800">
              <a:buClr>
                <a:srgbClr val="000000"/>
              </a:buClr>
            </a:pPr>
            <a:r>
              <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rPr>
              <a:t>12:00PM – 12:05PM </a:t>
            </a: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Welcome &amp; Overview of the Day </a:t>
            </a:r>
            <a:endParaRPr lang="en-US" sz="2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828800">
              <a:buClr>
                <a:srgbClr val="000000"/>
              </a:buClr>
            </a:pPr>
            <a:endPar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828800">
              <a:buClr>
                <a:srgbClr val="000000"/>
              </a:buClr>
            </a:pPr>
            <a:r>
              <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rPr>
              <a:t>12:05PM – 12:25PM </a:t>
            </a: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Navigating the Obstacles: The Complex Journey of Perinatal Care in New 		Jersey- presented by Kate Shamszad, New Jersey Health Care Quality Institute</a:t>
            </a:r>
          </a:p>
          <a:p>
            <a:pPr defTabSz="1828800">
              <a:buClr>
                <a:srgbClr val="000000"/>
              </a:buClr>
            </a:pPr>
            <a:endPar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828800">
              <a:buClr>
                <a:srgbClr val="000000"/>
              </a:buClr>
            </a:pPr>
            <a:r>
              <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rPr>
              <a:t>12:25PM – 12:35PM </a:t>
            </a: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Q&amp;A with Kate</a:t>
            </a:r>
          </a:p>
          <a:p>
            <a:pPr defTabSz="1828800">
              <a:buClr>
                <a:srgbClr val="000000"/>
              </a:buClr>
            </a:pPr>
            <a:endPar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828800">
              <a:buClr>
                <a:srgbClr val="000000"/>
              </a:buClr>
            </a:pPr>
            <a:r>
              <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rPr>
              <a:t>12:35PM – 1:20PM </a:t>
            </a: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Panel Discussion: How gaps are being addressed and what more is needed to 		address challenges in care for reproductive health and across the perinatal 		period.</a:t>
            </a:r>
          </a:p>
          <a:p>
            <a:pPr defTabSz="1828800">
              <a:buClr>
                <a:srgbClr val="000000"/>
              </a:buClr>
            </a:pP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endPar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828800">
              <a:buClr>
                <a:srgbClr val="000000"/>
              </a:buClr>
            </a:pPr>
            <a:r>
              <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rPr>
              <a:t>1:20PM – 1:30PM </a:t>
            </a: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Q&amp;A with Panel</a:t>
            </a:r>
          </a:p>
          <a:p>
            <a:pPr defTabSz="1828800">
              <a:buClr>
                <a:srgbClr val="000000"/>
              </a:buClr>
            </a:pP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endPar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828800">
              <a:buClr>
                <a:srgbClr val="000000"/>
              </a:buClr>
            </a:pPr>
            <a:r>
              <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rPr>
              <a:t>1:30PM – 1:50PM </a:t>
            </a: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Group Discussion: Bridging Gaps in Care</a:t>
            </a:r>
          </a:p>
          <a:p>
            <a:pPr defTabSz="1828800">
              <a:buClr>
                <a:srgbClr val="000000"/>
              </a:buClr>
            </a:pPr>
            <a:endParaRPr lang="en-US" sz="2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828800">
              <a:buClr>
                <a:srgbClr val="000000"/>
              </a:buClr>
            </a:pPr>
            <a:r>
              <a:rPr lang="en-US" sz="2200" b="1" kern="0" dirty="0">
                <a:solidFill>
                  <a:srgbClr val="2572B9"/>
                </a:solidFill>
                <a:latin typeface="Open Sans" panose="020B0606030504020204" pitchFamily="34" charset="0"/>
                <a:ea typeface="Open Sans" panose="020B0606030504020204" pitchFamily="34" charset="0"/>
                <a:cs typeface="Open Sans" panose="020B0606030504020204" pitchFamily="34" charset="0"/>
                <a:sym typeface="Arial"/>
              </a:rPr>
              <a:t>1:50PM – 2:00PM </a:t>
            </a:r>
            <a:r>
              <a:rPr lang="en-US" sz="2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Closing Remarks from the Quality Institute </a:t>
            </a:r>
            <a:endParaRPr lang="en-US" sz="2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199541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0DEE8-BCCA-8205-E43A-C9853FB08CE2}"/>
              </a:ext>
            </a:extLst>
          </p:cNvPr>
          <p:cNvSpPr>
            <a:spLocks noGrp="1"/>
          </p:cNvSpPr>
          <p:nvPr>
            <p:ph type="title"/>
          </p:nvPr>
        </p:nvSpPr>
        <p:spPr/>
        <p:txBody>
          <a:bodyPr>
            <a:normAutofit/>
          </a:bodyPr>
          <a:lstStyle/>
          <a:p>
            <a:r>
              <a:rPr lang="en-US" dirty="0"/>
              <a:t>THE REPORT</a:t>
            </a:r>
          </a:p>
        </p:txBody>
      </p:sp>
      <p:sp>
        <p:nvSpPr>
          <p:cNvPr id="3" name="Title 2">
            <a:extLst>
              <a:ext uri="{FF2B5EF4-FFF2-40B4-BE49-F238E27FC236}">
                <a16:creationId xmlns:a16="http://schemas.microsoft.com/office/drawing/2014/main" id="{741C5735-FE57-54DC-73C3-F19C1C2DFAEE}"/>
              </a:ext>
            </a:extLst>
          </p:cNvPr>
          <p:cNvSpPr>
            <a:spLocks noGrp="1"/>
          </p:cNvSpPr>
          <p:nvPr>
            <p:ph type="title" idx="2"/>
          </p:nvPr>
        </p:nvSpPr>
        <p:spPr>
          <a:xfrm>
            <a:off x="1246804" y="1619099"/>
            <a:ext cx="7030200" cy="7440494"/>
          </a:xfrm>
        </p:spPr>
        <p:txBody>
          <a:bodyPr>
            <a:noAutofit/>
          </a:bodyPr>
          <a:lstStyle/>
          <a:p>
            <a:pPr fontAlgn="base">
              <a:lnSpc>
                <a:spcPct val="107000"/>
              </a:lnSpc>
              <a:spcAft>
                <a:spcPts val="1600"/>
              </a:spcAft>
              <a:buClr>
                <a:schemeClr val="bg1"/>
              </a:buClr>
              <a:buSzPts val="1100"/>
            </a:pPr>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In partnership with many partners and advocates, the </a:t>
            </a:r>
            <a:r>
              <a:rPr lang="en-US" sz="2400" b="1" i="1" dirty="0">
                <a:solidFill>
                  <a:srgbClr val="1D4595"/>
                </a:solidFill>
                <a:latin typeface="Open Sans" panose="020B0606030504020204" pitchFamily="34" charset="0"/>
                <a:ea typeface="Open Sans" panose="020B0606030504020204" pitchFamily="34" charset="0"/>
                <a:cs typeface="Open Sans" panose="020B0606030504020204" pitchFamily="34" charset="0"/>
              </a:rPr>
              <a:t>Quality Institute </a:t>
            </a:r>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created the </a:t>
            </a:r>
            <a:r>
              <a:rPr lang="en-US" sz="2400" b="1" i="1" dirty="0">
                <a:solidFill>
                  <a:srgbClr val="1D4595"/>
                </a:solidFill>
                <a:latin typeface="Open Sans" panose="020B0606030504020204" pitchFamily="34" charset="0"/>
                <a:ea typeface="Open Sans" panose="020B0606030504020204" pitchFamily="34" charset="0"/>
                <a:cs typeface="Open Sans" panose="020B0606030504020204" pitchFamily="34" charset="0"/>
              </a:rPr>
              <a:t>MAP</a:t>
            </a:r>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to provide a directional path forward to address New Jersey’s maternal health crisis.</a:t>
            </a: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The </a:t>
            </a:r>
            <a:r>
              <a:rPr lang="en-US" sz="2400" b="1" i="1" dirty="0">
                <a:solidFill>
                  <a:srgbClr val="1D4595"/>
                </a:solidFill>
                <a:latin typeface="Open Sans" panose="020B0606030504020204" pitchFamily="34" charset="0"/>
                <a:ea typeface="Open Sans" panose="020B0606030504020204" pitchFamily="34" charset="0"/>
                <a:cs typeface="Open Sans" panose="020B0606030504020204" pitchFamily="34" charset="0"/>
              </a:rPr>
              <a:t>MAP</a:t>
            </a:r>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outlines </a:t>
            </a:r>
            <a:r>
              <a:rPr lang="en-US" sz="2400" b="1" dirty="0">
                <a:solidFill>
                  <a:srgbClr val="1D4595"/>
                </a:solidFill>
                <a:latin typeface="Open Sans" panose="020B0606030504020204" pitchFamily="34" charset="0"/>
                <a:ea typeface="Open Sans" panose="020B0606030504020204" pitchFamily="34" charset="0"/>
                <a:cs typeface="Open Sans" panose="020B0606030504020204" pitchFamily="34" charset="0"/>
              </a:rPr>
              <a:t>four</a:t>
            </a:r>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priorities to improve Maternal Infant Health, address racial disparities and promote equitable care and outcomes.</a:t>
            </a: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1D4595"/>
                </a:solidFill>
                <a:latin typeface="Open Sans" panose="020B0606030504020204" pitchFamily="34" charset="0"/>
                <a:ea typeface="Open Sans" panose="020B0606030504020204" pitchFamily="34" charset="0"/>
                <a:cs typeface="Open Sans" panose="020B0606030504020204" pitchFamily="34" charset="0"/>
              </a:rPr>
              <a:t>1. </a:t>
            </a:r>
            <a: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Building the Maternal Workforce Needed to   </a:t>
            </a:r>
            <a:b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br>
            <a: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Achieve Birth Equity and Quality </a:t>
            </a:r>
            <a:b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1D4595"/>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2. </a:t>
            </a:r>
            <a: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Collecting and Using Data to Improve Equity </a:t>
            </a:r>
            <a:b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br>
            <a: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and Quality </a:t>
            </a:r>
            <a:b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1D4595"/>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3. </a:t>
            </a:r>
            <a: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Reforming Payment Systems to Drive High </a:t>
            </a:r>
            <a:b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br>
            <a: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Quality Holistic Maternal Infant Health Care </a:t>
            </a:r>
            <a:b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1D4595"/>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4. </a:t>
            </a:r>
            <a: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Improving Community-Based Social </a:t>
            </a:r>
            <a:b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br>
            <a:r>
              <a:rPr lang="en-US" sz="2400" dirty="0">
                <a:solidFill>
                  <a:schemeClr val="accent2"/>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Supports</a:t>
            </a:r>
            <a:endPar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7ECE4E9-F472-8618-CAD3-C4857DAC5244}"/>
              </a:ext>
            </a:extLst>
          </p:cNvPr>
          <p:cNvSpPr>
            <a:spLocks noGrp="1"/>
          </p:cNvSpPr>
          <p:nvPr>
            <p:ph type="sldNum" idx="12"/>
          </p:nvPr>
        </p:nvSpPr>
        <p:spPr/>
        <p:txBody>
          <a:bodyPr/>
          <a:lstStyle/>
          <a:p>
            <a:pPr defTabSz="1828800">
              <a:buClr>
                <a:srgbClr val="000000"/>
              </a:buClr>
            </a:pPr>
            <a:r>
              <a:rPr lang="en-US" kern="0"/>
              <a:t>MATERNITY ACTION PLAN</a:t>
            </a:r>
          </a:p>
        </p:txBody>
      </p:sp>
      <p:sp>
        <p:nvSpPr>
          <p:cNvPr id="5" name="Slide Number Placeholder 4">
            <a:extLst>
              <a:ext uri="{FF2B5EF4-FFF2-40B4-BE49-F238E27FC236}">
                <a16:creationId xmlns:a16="http://schemas.microsoft.com/office/drawing/2014/main" id="{5962BDB0-F50C-8BFC-DF67-729D46E0D6A5}"/>
              </a:ext>
            </a:extLst>
          </p:cNvPr>
          <p:cNvSpPr>
            <a:spLocks noGrp="1"/>
          </p:cNvSpPr>
          <p:nvPr>
            <p:ph type="sldNum" idx="3"/>
          </p:nvPr>
        </p:nvSpPr>
        <p:spPr/>
        <p:txBody>
          <a:bodyPr/>
          <a:lstStyle/>
          <a:p>
            <a:pPr defTabSz="1828800">
              <a:buClr>
                <a:srgbClr val="000000"/>
              </a:buClr>
            </a:pPr>
            <a:fld id="{00000000-1234-1234-1234-123412341234}" type="slidenum">
              <a:rPr lang="en" kern="0">
                <a:solidFill>
                  <a:srgbClr val="FFFFFF"/>
                </a:solidFill>
              </a:rPr>
              <a:pPr defTabSz="1828800">
                <a:buClr>
                  <a:srgbClr val="000000"/>
                </a:buClr>
              </a:pPr>
              <a:t>3</a:t>
            </a:fld>
            <a:endParaRPr lang="en" kern="0">
              <a:solidFill>
                <a:srgbClr val="FFFFFF"/>
              </a:solidFill>
            </a:endParaRPr>
          </a:p>
        </p:txBody>
      </p:sp>
      <p:pic>
        <p:nvPicPr>
          <p:cNvPr id="6" name="Picture 5" descr="NJHQI_MAP_Report_FINAL.pdf">
            <a:extLst>
              <a:ext uri="{FF2B5EF4-FFF2-40B4-BE49-F238E27FC236}">
                <a16:creationId xmlns:a16="http://schemas.microsoft.com/office/drawing/2014/main" id="{C9983D04-EC67-0175-C2FE-3A481494C3E0}"/>
              </a:ext>
            </a:extLst>
          </p:cNvPr>
          <p:cNvPicPr>
            <a:picLocks noChangeAspect="1"/>
          </p:cNvPicPr>
          <p:nvPr/>
        </p:nvPicPr>
        <p:blipFill rotWithShape="1">
          <a:blip r:embed="rId3">
            <a:extLst>
              <a:ext uri="{28A0092B-C50C-407E-A947-70E740481C1C}">
                <a14:useLocalDpi xmlns:a14="http://schemas.microsoft.com/office/drawing/2010/main" val="0"/>
              </a:ext>
            </a:extLst>
          </a:blip>
          <a:srcRect t="2259" b="10814"/>
          <a:stretch/>
        </p:blipFill>
        <p:spPr bwMode="auto">
          <a:xfrm>
            <a:off x="9144000" y="3660"/>
            <a:ext cx="9144000" cy="10283340"/>
          </a:xfrm>
          <a:prstGeom prst="rect">
            <a:avLst/>
          </a:prstGeom>
          <a:noFill/>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93335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4758-DD5F-AE18-EE93-25A8F5216B3D}"/>
              </a:ext>
            </a:extLst>
          </p:cNvPr>
          <p:cNvSpPr>
            <a:spLocks noGrp="1"/>
          </p:cNvSpPr>
          <p:nvPr>
            <p:ph type="title"/>
          </p:nvPr>
        </p:nvSpPr>
        <p:spPr/>
        <p:txBody>
          <a:bodyPr>
            <a:normAutofit/>
          </a:bodyPr>
          <a:lstStyle/>
          <a:p>
            <a:r>
              <a:rPr lang="en-US" dirty="0"/>
              <a:t>MAP EVOLUTION</a:t>
            </a:r>
          </a:p>
        </p:txBody>
      </p:sp>
      <p:sp>
        <p:nvSpPr>
          <p:cNvPr id="3" name="Title 2">
            <a:extLst>
              <a:ext uri="{FF2B5EF4-FFF2-40B4-BE49-F238E27FC236}">
                <a16:creationId xmlns:a16="http://schemas.microsoft.com/office/drawing/2014/main" id="{2DA5392E-CB8E-2ABA-CE5E-E87D1000F171}"/>
              </a:ext>
            </a:extLst>
          </p:cNvPr>
          <p:cNvSpPr>
            <a:spLocks noGrp="1"/>
          </p:cNvSpPr>
          <p:nvPr>
            <p:ph type="title" idx="2"/>
          </p:nvPr>
        </p:nvSpPr>
        <p:spPr/>
        <p:txBody>
          <a:bodyPr>
            <a:normAutofit/>
          </a:bodyPr>
          <a:lstStyle/>
          <a:p>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MAP Resources</a:t>
            </a: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b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Feedback on the MAP report and input from MAP to Action Work Sessions was used to create the Maternal Infant Health Values which ground all the work.</a:t>
            </a:r>
          </a:p>
        </p:txBody>
      </p:sp>
      <p:sp>
        <p:nvSpPr>
          <p:cNvPr id="4" name="Slide Number Placeholder 3">
            <a:extLst>
              <a:ext uri="{FF2B5EF4-FFF2-40B4-BE49-F238E27FC236}">
                <a16:creationId xmlns:a16="http://schemas.microsoft.com/office/drawing/2014/main" id="{228F0D60-1A5A-C04C-6325-56293658EFF8}"/>
              </a:ext>
            </a:extLst>
          </p:cNvPr>
          <p:cNvSpPr>
            <a:spLocks noGrp="1"/>
          </p:cNvSpPr>
          <p:nvPr>
            <p:ph type="sldNum" idx="12"/>
          </p:nvPr>
        </p:nvSpPr>
        <p:spPr/>
        <p:txBody>
          <a:bodyPr/>
          <a:lstStyle/>
          <a:p>
            <a:pPr defTabSz="1828800">
              <a:buClr>
                <a:srgbClr val="000000"/>
              </a:buClr>
            </a:pPr>
            <a:r>
              <a:rPr lang="en-US" kern="0"/>
              <a:t>MATERNITY ACTION PLAN</a:t>
            </a:r>
          </a:p>
        </p:txBody>
      </p:sp>
      <p:sp>
        <p:nvSpPr>
          <p:cNvPr id="5" name="Slide Number Placeholder 4">
            <a:extLst>
              <a:ext uri="{FF2B5EF4-FFF2-40B4-BE49-F238E27FC236}">
                <a16:creationId xmlns:a16="http://schemas.microsoft.com/office/drawing/2014/main" id="{BF06263D-47E1-FB85-697E-B54413F40040}"/>
              </a:ext>
            </a:extLst>
          </p:cNvPr>
          <p:cNvSpPr>
            <a:spLocks noGrp="1"/>
          </p:cNvSpPr>
          <p:nvPr>
            <p:ph type="sldNum" idx="3"/>
          </p:nvPr>
        </p:nvSpPr>
        <p:spPr/>
        <p:txBody>
          <a:bodyPr/>
          <a:lstStyle/>
          <a:p>
            <a:pPr defTabSz="1828800">
              <a:buClr>
                <a:srgbClr val="000000"/>
              </a:buClr>
            </a:pPr>
            <a:fld id="{00000000-1234-1234-1234-123412341234}" type="slidenum">
              <a:rPr lang="en" kern="0">
                <a:solidFill>
                  <a:srgbClr val="FFFFFF"/>
                </a:solidFill>
              </a:rPr>
              <a:pPr defTabSz="1828800">
                <a:buClr>
                  <a:srgbClr val="000000"/>
                </a:buClr>
              </a:pPr>
              <a:t>4</a:t>
            </a:fld>
            <a:endParaRPr lang="en" kern="0">
              <a:solidFill>
                <a:srgbClr val="FFFFFF"/>
              </a:solidFill>
            </a:endParaRPr>
          </a:p>
        </p:txBody>
      </p:sp>
      <p:sp>
        <p:nvSpPr>
          <p:cNvPr id="6" name="Rectangle 5">
            <a:extLst>
              <a:ext uri="{FF2B5EF4-FFF2-40B4-BE49-F238E27FC236}">
                <a16:creationId xmlns:a16="http://schemas.microsoft.com/office/drawing/2014/main" id="{F9E88E73-CC81-8E61-5338-000D830AC0A7}"/>
              </a:ext>
            </a:extLst>
          </p:cNvPr>
          <p:cNvSpPr/>
          <p:nvPr/>
        </p:nvSpPr>
        <p:spPr>
          <a:xfrm>
            <a:off x="9144000" y="0"/>
            <a:ext cx="9144000" cy="10287000"/>
          </a:xfrm>
          <a:prstGeom prst="rect">
            <a:avLst/>
          </a:prstGeom>
          <a:solidFill>
            <a:srgbClr val="082740"/>
          </a:solidFill>
          <a:ln>
            <a:solidFill>
              <a:srgbClr val="0AD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pic>
        <p:nvPicPr>
          <p:cNvPr id="7" name="Picture 6">
            <a:extLst>
              <a:ext uri="{FF2B5EF4-FFF2-40B4-BE49-F238E27FC236}">
                <a16:creationId xmlns:a16="http://schemas.microsoft.com/office/drawing/2014/main" id="{2A37F2D3-FA82-7AD5-7101-BDA8D431EF89}"/>
              </a:ext>
            </a:extLst>
          </p:cNvPr>
          <p:cNvPicPr>
            <a:picLocks noChangeAspect="1"/>
          </p:cNvPicPr>
          <p:nvPr/>
        </p:nvPicPr>
        <p:blipFill rotWithShape="1">
          <a:blip r:embed="rId3"/>
          <a:srcRect l="1425" r="1425"/>
          <a:stretch/>
        </p:blipFill>
        <p:spPr>
          <a:xfrm>
            <a:off x="5576250" y="1162201"/>
            <a:ext cx="2199700" cy="2264222"/>
          </a:xfrm>
          <a:prstGeom prst="rect">
            <a:avLst/>
          </a:prstGeom>
          <a:ln w="28575">
            <a:solidFill>
              <a:srgbClr val="0AD084"/>
            </a:solidFill>
          </a:ln>
        </p:spPr>
      </p:pic>
      <p:pic>
        <p:nvPicPr>
          <p:cNvPr id="8" name="Picture 2">
            <a:extLst>
              <a:ext uri="{FF2B5EF4-FFF2-40B4-BE49-F238E27FC236}">
                <a16:creationId xmlns:a16="http://schemas.microsoft.com/office/drawing/2014/main" id="{042040C0-CA35-D92E-D0B7-746A089F11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228" y="5579129"/>
            <a:ext cx="6047716" cy="35407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257DE61-1250-D0AC-3D4F-A78FFEAB2C85}"/>
              </a:ext>
            </a:extLst>
          </p:cNvPr>
          <p:cNvSpPr txBox="1"/>
          <p:nvPr/>
        </p:nvSpPr>
        <p:spPr>
          <a:xfrm>
            <a:off x="9524246" y="344033"/>
            <a:ext cx="8455936" cy="8586966"/>
          </a:xfrm>
          <a:prstGeom prst="rect">
            <a:avLst/>
          </a:prstGeom>
          <a:noFill/>
        </p:spPr>
        <p:txBody>
          <a:bodyPr wrap="square" rtlCol="0">
            <a:spAutoFit/>
          </a:bodyPr>
          <a:lstStyle/>
          <a:p>
            <a:pPr algn="ctr" defTabSz="1828800">
              <a:buClr>
                <a:srgbClr val="FFFFFF"/>
              </a:buClr>
            </a:pPr>
            <a:r>
              <a:rPr lang="en-US" sz="4800" b="1" u="sng"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Maternal Infant Health Values</a:t>
            </a:r>
          </a:p>
          <a:p>
            <a:pPr defTabSz="1828800">
              <a:buClr>
                <a:srgbClr val="FFFFFF"/>
              </a:buClr>
            </a:pPr>
            <a:endParaRPr lang="en-US" sz="2800"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marL="685800" indent="-685800" defTabSz="1828800">
              <a:buClr>
                <a:srgbClr val="FFFFFF"/>
              </a:buClr>
              <a:buFont typeface="Arial"/>
              <a:buAutoNum type="arabicPeriod"/>
            </a:pPr>
            <a:r>
              <a:rPr lang="en-US" sz="4000"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Breaking down systemic racism</a:t>
            </a:r>
          </a:p>
          <a:p>
            <a:pPr marL="685800" indent="-685800" defTabSz="1828800">
              <a:buClr>
                <a:srgbClr val="FFFFFF"/>
              </a:buClr>
              <a:buFont typeface="Arial"/>
              <a:buAutoNum type="arabicPeriod"/>
            </a:pPr>
            <a:r>
              <a:rPr lang="en-US" sz="4000"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Centering lived experience</a:t>
            </a:r>
          </a:p>
          <a:p>
            <a:pPr marL="685800" indent="-685800" defTabSz="1828800">
              <a:buClr>
                <a:srgbClr val="FFFFFF"/>
              </a:buClr>
              <a:buFont typeface="Arial"/>
              <a:buAutoNum type="arabicPeriod"/>
            </a:pPr>
            <a:r>
              <a:rPr lang="en-US" sz="4000"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Creating structures for accountability</a:t>
            </a:r>
          </a:p>
          <a:p>
            <a:pPr marL="685800" indent="-685800" defTabSz="1828800">
              <a:buClr>
                <a:srgbClr val="FFFFFF"/>
              </a:buClr>
              <a:buFont typeface="Arial"/>
              <a:buAutoNum type="arabicPeriod"/>
            </a:pPr>
            <a:r>
              <a:rPr lang="en-US" sz="4000"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Developing trust across the system</a:t>
            </a:r>
          </a:p>
          <a:p>
            <a:pPr marL="685800" indent="-685800" defTabSz="1828800">
              <a:buClr>
                <a:srgbClr val="FFFFFF"/>
              </a:buClr>
              <a:buFont typeface="Arial"/>
              <a:buAutoNum type="arabicPeriod"/>
            </a:pPr>
            <a:r>
              <a:rPr lang="en-US" sz="4000"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Creating authentic hope for improvement</a:t>
            </a:r>
          </a:p>
          <a:p>
            <a:pPr marL="685800" indent="-685800" defTabSz="1828800">
              <a:buClr>
                <a:srgbClr val="FFFFFF"/>
              </a:buClr>
              <a:buFont typeface="Arial"/>
              <a:buAutoNum type="arabicPeriod"/>
            </a:pPr>
            <a:r>
              <a:rPr lang="en-US" sz="4000"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Building transparency into systems</a:t>
            </a:r>
          </a:p>
          <a:p>
            <a:pPr marL="685800" indent="-685800" defTabSz="1828800">
              <a:buClr>
                <a:srgbClr val="FFFFFF"/>
              </a:buClr>
              <a:buFont typeface="Arial"/>
              <a:buAutoNum type="arabicPeriod"/>
            </a:pPr>
            <a:endParaRPr lang="en-US" sz="2800"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15" name="Elbow Connector 14">
            <a:extLst>
              <a:ext uri="{FF2B5EF4-FFF2-40B4-BE49-F238E27FC236}">
                <a16:creationId xmlns:a16="http://schemas.microsoft.com/office/drawing/2014/main" id="{5C298875-4262-24B5-0696-7AEDB08E9635}"/>
              </a:ext>
            </a:extLst>
          </p:cNvPr>
          <p:cNvCxnSpPr/>
          <p:nvPr/>
        </p:nvCxnSpPr>
        <p:spPr>
          <a:xfrm>
            <a:off x="4073840" y="1969709"/>
            <a:ext cx="1376128" cy="905346"/>
          </a:xfrm>
          <a:prstGeom prst="bentConnector3">
            <a:avLst/>
          </a:prstGeom>
          <a:ln w="38100">
            <a:solidFill>
              <a:srgbClr val="0AD0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63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14297" y="1139739"/>
            <a:ext cx="8765998" cy="8427760"/>
          </a:xfrm>
          <a:custGeom>
            <a:avLst/>
            <a:gdLst/>
            <a:ahLst/>
            <a:cxnLst/>
            <a:rect l="l" t="t" r="r" b="b"/>
            <a:pathLst>
              <a:path w="8765998" h="8427760">
                <a:moveTo>
                  <a:pt x="0" y="0"/>
                </a:moveTo>
                <a:lnTo>
                  <a:pt x="8765998" y="0"/>
                </a:lnTo>
                <a:lnTo>
                  <a:pt x="8765998" y="8427760"/>
                </a:lnTo>
                <a:lnTo>
                  <a:pt x="0" y="8427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467431" y="8786120"/>
            <a:ext cx="6918970" cy="983427"/>
            <a:chOff x="0" y="0"/>
            <a:chExt cx="9225294" cy="1311236"/>
          </a:xfrm>
        </p:grpSpPr>
        <p:grpSp>
          <p:nvGrpSpPr>
            <p:cNvPr id="4" name="Group 4"/>
            <p:cNvGrpSpPr>
              <a:grpSpLocks noChangeAspect="1"/>
            </p:cNvGrpSpPr>
            <p:nvPr/>
          </p:nvGrpSpPr>
          <p:grpSpPr>
            <a:xfrm>
              <a:off x="0" y="0"/>
              <a:ext cx="1282793" cy="1311236"/>
              <a:chOff x="0" y="0"/>
              <a:chExt cx="416268" cy="425501"/>
            </a:xfrm>
          </p:grpSpPr>
          <p:sp>
            <p:nvSpPr>
              <p:cNvPr id="5" name="Freeform 5"/>
              <p:cNvSpPr/>
              <p:nvPr/>
            </p:nvSpPr>
            <p:spPr>
              <a:xfrm>
                <a:off x="63500" y="63500"/>
                <a:ext cx="289179" cy="286512"/>
              </a:xfrm>
              <a:custGeom>
                <a:avLst/>
                <a:gdLst/>
                <a:ahLst/>
                <a:cxnLst/>
                <a:rect l="l" t="t" r="r" b="b"/>
                <a:pathLst>
                  <a:path w="289179" h="286512">
                    <a:moveTo>
                      <a:pt x="144399" y="0"/>
                    </a:moveTo>
                    <a:cubicBezTo>
                      <a:pt x="228346" y="0"/>
                      <a:pt x="289179" y="59563"/>
                      <a:pt x="289179" y="143256"/>
                    </a:cubicBezTo>
                    <a:cubicBezTo>
                      <a:pt x="289179" y="226949"/>
                      <a:pt x="228219" y="286512"/>
                      <a:pt x="144399" y="286512"/>
                    </a:cubicBezTo>
                    <a:cubicBezTo>
                      <a:pt x="60579" y="286512"/>
                      <a:pt x="0" y="226568"/>
                      <a:pt x="0" y="143256"/>
                    </a:cubicBezTo>
                    <a:cubicBezTo>
                      <a:pt x="0" y="59944"/>
                      <a:pt x="60960" y="0"/>
                      <a:pt x="144399" y="0"/>
                    </a:cubicBezTo>
                    <a:moveTo>
                      <a:pt x="144399" y="52324"/>
                    </a:moveTo>
                    <a:cubicBezTo>
                      <a:pt x="93345" y="52324"/>
                      <a:pt x="60579" y="91313"/>
                      <a:pt x="60579" y="143256"/>
                    </a:cubicBezTo>
                    <a:cubicBezTo>
                      <a:pt x="60579" y="195199"/>
                      <a:pt x="93345" y="234188"/>
                      <a:pt x="144399" y="234188"/>
                    </a:cubicBezTo>
                    <a:cubicBezTo>
                      <a:pt x="195453" y="234188"/>
                      <a:pt x="228727" y="194818"/>
                      <a:pt x="228727" y="143256"/>
                    </a:cubicBezTo>
                    <a:cubicBezTo>
                      <a:pt x="228727" y="91694"/>
                      <a:pt x="195453" y="52324"/>
                      <a:pt x="144399" y="52324"/>
                    </a:cubicBezTo>
                  </a:path>
                </a:pathLst>
              </a:custGeom>
              <a:solidFill>
                <a:srgbClr val="2873BA"/>
              </a:solidFill>
            </p:spPr>
            <p:txBody>
              <a:bodyPr/>
              <a:lstStyle/>
              <a:p>
                <a:endParaRPr lang="en-US"/>
              </a:p>
            </p:txBody>
          </p:sp>
          <p:sp>
            <p:nvSpPr>
              <p:cNvPr id="6" name="Freeform 6"/>
              <p:cNvSpPr/>
              <p:nvPr/>
            </p:nvSpPr>
            <p:spPr>
              <a:xfrm>
                <a:off x="167132" y="174625"/>
                <a:ext cx="169418" cy="187325"/>
              </a:xfrm>
              <a:custGeom>
                <a:avLst/>
                <a:gdLst/>
                <a:ahLst/>
                <a:cxnLst/>
                <a:rect l="l" t="t" r="r" b="b"/>
                <a:pathLst>
                  <a:path w="169418" h="187325">
                    <a:moveTo>
                      <a:pt x="0" y="33782"/>
                    </a:moveTo>
                    <a:lnTo>
                      <a:pt x="40386" y="0"/>
                    </a:lnTo>
                    <a:lnTo>
                      <a:pt x="169418" y="153543"/>
                    </a:lnTo>
                    <a:lnTo>
                      <a:pt x="129032" y="187325"/>
                    </a:lnTo>
                    <a:close/>
                  </a:path>
                </a:pathLst>
              </a:custGeom>
              <a:solidFill>
                <a:srgbClr val="1C4795"/>
              </a:solidFill>
            </p:spPr>
            <p:txBody>
              <a:bodyPr/>
              <a:lstStyle/>
              <a:p>
                <a:endParaRPr lang="en-US"/>
              </a:p>
            </p:txBody>
          </p:sp>
          <p:sp>
            <p:nvSpPr>
              <p:cNvPr id="7" name="Freeform 7"/>
              <p:cNvSpPr/>
              <p:nvPr/>
            </p:nvSpPr>
            <p:spPr>
              <a:xfrm>
                <a:off x="112522" y="109601"/>
                <a:ext cx="70866" cy="70739"/>
              </a:xfrm>
              <a:custGeom>
                <a:avLst/>
                <a:gdLst/>
                <a:ahLst/>
                <a:cxnLst/>
                <a:rect l="l" t="t" r="r" b="b"/>
                <a:pathLst>
                  <a:path w="70866" h="70739">
                    <a:moveTo>
                      <a:pt x="11176" y="55626"/>
                    </a:moveTo>
                    <a:cubicBezTo>
                      <a:pt x="0" y="42291"/>
                      <a:pt x="1778" y="22352"/>
                      <a:pt x="15240" y="11176"/>
                    </a:cubicBezTo>
                    <a:cubicBezTo>
                      <a:pt x="28702" y="0"/>
                      <a:pt x="48514" y="1778"/>
                      <a:pt x="59690" y="15240"/>
                    </a:cubicBezTo>
                    <a:cubicBezTo>
                      <a:pt x="70866" y="28702"/>
                      <a:pt x="69088" y="48260"/>
                      <a:pt x="55880" y="59563"/>
                    </a:cubicBezTo>
                    <a:cubicBezTo>
                      <a:pt x="42418" y="70739"/>
                      <a:pt x="22479" y="68961"/>
                      <a:pt x="11176" y="55753"/>
                    </a:cubicBezTo>
                  </a:path>
                </a:pathLst>
              </a:custGeom>
              <a:solidFill>
                <a:srgbClr val="45C7F4"/>
              </a:solidFill>
            </p:spPr>
            <p:txBody>
              <a:bodyPr/>
              <a:lstStyle/>
              <a:p>
                <a:endParaRPr lang="en-US"/>
              </a:p>
            </p:txBody>
          </p:sp>
        </p:grpSp>
        <p:sp>
          <p:nvSpPr>
            <p:cNvPr id="8" name="Freeform 8"/>
            <p:cNvSpPr/>
            <p:nvPr/>
          </p:nvSpPr>
          <p:spPr>
            <a:xfrm>
              <a:off x="1337301" y="147"/>
              <a:ext cx="7887992" cy="1296707"/>
            </a:xfrm>
            <a:custGeom>
              <a:avLst/>
              <a:gdLst/>
              <a:ahLst/>
              <a:cxnLst/>
              <a:rect l="l" t="t" r="r" b="b"/>
              <a:pathLst>
                <a:path w="7887992" h="1296707">
                  <a:moveTo>
                    <a:pt x="0" y="0"/>
                  </a:moveTo>
                  <a:lnTo>
                    <a:pt x="7887993" y="0"/>
                  </a:lnTo>
                  <a:lnTo>
                    <a:pt x="7887993" y="1296706"/>
                  </a:lnTo>
                  <a:lnTo>
                    <a:pt x="0" y="12967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9" name="Group 9"/>
          <p:cNvGrpSpPr/>
          <p:nvPr/>
        </p:nvGrpSpPr>
        <p:grpSpPr>
          <a:xfrm>
            <a:off x="467431" y="3739343"/>
            <a:ext cx="7907009" cy="2394757"/>
            <a:chOff x="0" y="0"/>
            <a:chExt cx="10542679" cy="2559346"/>
          </a:xfrm>
        </p:grpSpPr>
        <p:sp>
          <p:nvSpPr>
            <p:cNvPr id="10" name="TextBox 10"/>
            <p:cNvSpPr txBox="1"/>
            <p:nvPr/>
          </p:nvSpPr>
          <p:spPr>
            <a:xfrm>
              <a:off x="0" y="781419"/>
              <a:ext cx="10542679" cy="1777927"/>
            </a:xfrm>
            <a:prstGeom prst="rect">
              <a:avLst/>
            </a:prstGeom>
          </p:spPr>
          <p:txBody>
            <a:bodyPr lIns="0" tIns="0" rIns="0" bIns="0" rtlCol="0" anchor="t">
              <a:spAutoFit/>
            </a:bodyPr>
            <a:lstStyle/>
            <a:p>
              <a:pPr algn="l">
                <a:lnSpc>
                  <a:spcPts val="5189"/>
                </a:lnSpc>
              </a:pPr>
              <a:r>
                <a:rPr lang="en-US" sz="4612" b="1" spc="-13" dirty="0">
                  <a:solidFill>
                    <a:srgbClr val="000000"/>
                  </a:solidFill>
                  <a:latin typeface="IBM Plex Sans Bold"/>
                  <a:ea typeface="IBM Plex Sans Bold"/>
                  <a:cs typeface="IBM Plex Sans Bold"/>
                  <a:sym typeface="IBM Plex Sans Bold"/>
                </a:rPr>
                <a:t>The Complex Journey of Perinatal Care in New Jersey</a:t>
              </a:r>
            </a:p>
          </p:txBody>
        </p:sp>
        <p:sp>
          <p:nvSpPr>
            <p:cNvPr id="11" name="TextBox 11"/>
            <p:cNvSpPr txBox="1"/>
            <p:nvPr/>
          </p:nvSpPr>
          <p:spPr>
            <a:xfrm>
              <a:off x="0" y="-66675"/>
              <a:ext cx="9355954" cy="778463"/>
            </a:xfrm>
            <a:prstGeom prst="rect">
              <a:avLst/>
            </a:prstGeom>
          </p:spPr>
          <p:txBody>
            <a:bodyPr lIns="0" tIns="0" rIns="0" bIns="0" rtlCol="0" anchor="t">
              <a:spAutoFit/>
            </a:bodyPr>
            <a:lstStyle/>
            <a:p>
              <a:pPr algn="l">
                <a:lnSpc>
                  <a:spcPts val="4946"/>
                </a:lnSpc>
              </a:pPr>
              <a:r>
                <a:rPr lang="en-US" sz="3533" b="1" spc="-10" dirty="0">
                  <a:solidFill>
                    <a:srgbClr val="000000"/>
                  </a:solidFill>
                  <a:latin typeface="IBM Plex Sans Bold"/>
                  <a:ea typeface="IBM Plex Sans Bold"/>
                  <a:cs typeface="IBM Plex Sans Bold"/>
                  <a:sym typeface="IBM Plex Sans Bold"/>
                </a:rPr>
                <a:t>NAVIGATING THE OBSTACLES: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28700" y="856384"/>
            <a:ext cx="4863911" cy="470882"/>
          </a:xfrm>
          <a:prstGeom prst="rect">
            <a:avLst/>
          </a:prstGeom>
        </p:spPr>
        <p:txBody>
          <a:bodyPr lIns="0" tIns="0" rIns="0" bIns="0" rtlCol="0" anchor="t">
            <a:spAutoFit/>
          </a:bodyPr>
          <a:lstStyle/>
          <a:p>
            <a:pPr algn="l">
              <a:lnSpc>
                <a:spcPts val="3970"/>
              </a:lnSpc>
            </a:pPr>
            <a:r>
              <a:rPr lang="en-US" sz="2836" b="1" spc="-8">
                <a:solidFill>
                  <a:srgbClr val="000000"/>
                </a:solidFill>
                <a:latin typeface="IBM Plex Sans Bold"/>
                <a:ea typeface="IBM Plex Sans Bold"/>
                <a:cs typeface="IBM Plex Sans Bold"/>
                <a:sym typeface="IBM Plex Sans Bold"/>
              </a:rPr>
              <a:t>About the Quality Institute</a:t>
            </a:r>
          </a:p>
        </p:txBody>
      </p:sp>
      <p:sp>
        <p:nvSpPr>
          <p:cNvPr id="7" name="TextBox 7"/>
          <p:cNvSpPr txBox="1"/>
          <p:nvPr/>
        </p:nvSpPr>
        <p:spPr>
          <a:xfrm>
            <a:off x="1028700" y="5441238"/>
            <a:ext cx="6137528" cy="2331644"/>
          </a:xfrm>
          <a:prstGeom prst="rect">
            <a:avLst/>
          </a:prstGeom>
        </p:spPr>
        <p:txBody>
          <a:bodyPr lIns="0" tIns="0" rIns="0" bIns="0" rtlCol="0" anchor="t">
            <a:spAutoFit/>
          </a:bodyPr>
          <a:lstStyle/>
          <a:p>
            <a:pPr algn="l">
              <a:lnSpc>
                <a:spcPts val="3359"/>
              </a:lnSpc>
            </a:pPr>
            <a:r>
              <a:rPr lang="en-US" sz="2400" b="1" spc="-7" dirty="0">
                <a:solidFill>
                  <a:srgbClr val="000000"/>
                </a:solidFill>
                <a:latin typeface="IBM Plex Sans Bold"/>
                <a:ea typeface="IBM Plex Sans Bold"/>
                <a:cs typeface="IBM Plex Sans Bold"/>
                <a:sym typeface="IBM Plex Sans Bold"/>
              </a:rPr>
              <a:t>Acknowledgments</a:t>
            </a:r>
          </a:p>
          <a:p>
            <a:pPr algn="l">
              <a:lnSpc>
                <a:spcPts val="3031"/>
              </a:lnSpc>
            </a:pPr>
            <a:r>
              <a:rPr lang="en-US" sz="2400" spc="-7" dirty="0">
                <a:solidFill>
                  <a:srgbClr val="000000"/>
                </a:solidFill>
                <a:latin typeface="IBM Plex Sans"/>
                <a:ea typeface="IBM Plex Sans"/>
                <a:cs typeface="IBM Plex Sans"/>
                <a:sym typeface="IBM Plex Sans"/>
              </a:rPr>
              <a:t>The Quality Institute thanks the Community Health Acceleration Project (CHAP), NJ Birth Equity Funders Alliance (NJBEFA), and the Community Foundation of New Jersey (CFNJ) for generously funding this project.</a:t>
            </a:r>
          </a:p>
        </p:txBody>
      </p:sp>
      <p:sp>
        <p:nvSpPr>
          <p:cNvPr id="8" name="TextBox 8"/>
          <p:cNvSpPr txBox="1"/>
          <p:nvPr/>
        </p:nvSpPr>
        <p:spPr>
          <a:xfrm>
            <a:off x="1028700" y="1548896"/>
            <a:ext cx="6632998" cy="3512744"/>
          </a:xfrm>
          <a:prstGeom prst="rect">
            <a:avLst/>
          </a:prstGeom>
        </p:spPr>
        <p:txBody>
          <a:bodyPr lIns="0" tIns="0" rIns="0" bIns="0" rtlCol="0" anchor="t">
            <a:spAutoFit/>
          </a:bodyPr>
          <a:lstStyle/>
          <a:p>
            <a:pPr algn="l">
              <a:lnSpc>
                <a:spcPts val="3359"/>
              </a:lnSpc>
            </a:pPr>
            <a:r>
              <a:rPr lang="en-US" sz="2400" b="1" spc="-7" dirty="0">
                <a:solidFill>
                  <a:srgbClr val="000000"/>
                </a:solidFill>
                <a:latin typeface="IBM Plex Sans Bold"/>
                <a:ea typeface="IBM Plex Sans Bold"/>
                <a:cs typeface="IBM Plex Sans Bold"/>
                <a:sym typeface="IBM Plex Sans Bold"/>
              </a:rPr>
              <a:t>About the New Jersey Health Care Quality Institute</a:t>
            </a:r>
          </a:p>
          <a:p>
            <a:pPr algn="l">
              <a:lnSpc>
                <a:spcPts val="3031"/>
              </a:lnSpc>
            </a:pPr>
            <a:r>
              <a:rPr lang="en-US" sz="2400" spc="-7" dirty="0">
                <a:solidFill>
                  <a:srgbClr val="000000"/>
                </a:solidFill>
                <a:latin typeface="IBM Plex Sans"/>
                <a:ea typeface="IBM Plex Sans"/>
                <a:cs typeface="IBM Plex Sans"/>
                <a:sym typeface="IBM Plex Sans"/>
              </a:rPr>
              <a:t>The</a:t>
            </a:r>
            <a:r>
              <a:rPr lang="en-US" sz="2400" spc="-7" dirty="0">
                <a:solidFill>
                  <a:srgbClr val="1C4795"/>
                </a:solidFill>
                <a:latin typeface="IBM Plex Sans"/>
                <a:ea typeface="IBM Plex Sans"/>
                <a:cs typeface="IBM Plex Sans"/>
                <a:sym typeface="IBM Plex Sans"/>
                <a:hlinkClick r:id="rId3" tooltip="https://www.njhcqi.org/"/>
              </a:rPr>
              <a:t> </a:t>
            </a:r>
            <a:r>
              <a:rPr lang="en-US" sz="2400" spc="-7" dirty="0">
                <a:solidFill>
                  <a:srgbClr val="5B92A7"/>
                </a:solidFill>
                <a:latin typeface="IBM Plex Sans"/>
                <a:ea typeface="IBM Plex Sans"/>
                <a:cs typeface="IBM Plex Sans"/>
                <a:sym typeface="IBM Plex Sans"/>
                <a:hlinkClick r:id="rId3" tooltip="https://www.njhcqi.org/"/>
              </a:rPr>
              <a:t>New Jersey Health Care Quality Institute</a:t>
            </a:r>
            <a:r>
              <a:rPr lang="en-US" sz="2400" spc="-7" dirty="0">
                <a:solidFill>
                  <a:srgbClr val="000000"/>
                </a:solidFill>
                <a:latin typeface="IBM Plex Sans"/>
                <a:ea typeface="IBM Plex Sans"/>
                <a:cs typeface="IBM Plex Sans"/>
                <a:sym typeface="IBM Plex Sans"/>
              </a:rPr>
              <a:t> (Quality Inst</a:t>
            </a:r>
            <a:r>
              <a:rPr lang="en-US" sz="2400" spc="-7" dirty="0">
                <a:solidFill>
                  <a:srgbClr val="000000"/>
                </a:solidFill>
                <a:latin typeface="IBM Plex Sans"/>
                <a:ea typeface="IBM Plex Sans"/>
                <a:cs typeface="IBM Plex Sans"/>
                <a:sym typeface="IBM Plex Sans"/>
                <a:hlinkClick r:id="rId3" tooltip="https://www.njhcqi.org/"/>
              </a:rPr>
              <a:t>itute) is a non-profit organization focused</a:t>
            </a:r>
            <a:r>
              <a:rPr lang="en-US" sz="2400" spc="-7" dirty="0">
                <a:solidFill>
                  <a:srgbClr val="000000"/>
                </a:solidFill>
                <a:latin typeface="IBM Plex Sans"/>
                <a:ea typeface="IBM Plex Sans"/>
                <a:cs typeface="IBM Plex Sans"/>
                <a:sym typeface="IBM Plex Sans"/>
              </a:rPr>
              <a:t> on improving the safety, quality, and affordability of health care for everyone. Our work includes increasing access to quality reproductive health services, including contraceptive and perinatal care. </a:t>
            </a:r>
          </a:p>
        </p:txBody>
      </p:sp>
      <p:pic>
        <p:nvPicPr>
          <p:cNvPr id="10" name="Picture 9">
            <a:extLst>
              <a:ext uri="{FF2B5EF4-FFF2-40B4-BE49-F238E27FC236}">
                <a16:creationId xmlns:a16="http://schemas.microsoft.com/office/drawing/2014/main" id="{CC197AB9-8011-EB1D-B486-A717E49B5AEE}"/>
              </a:ext>
            </a:extLst>
          </p:cNvPr>
          <p:cNvPicPr>
            <a:picLocks noChangeAspect="1"/>
          </p:cNvPicPr>
          <p:nvPr/>
        </p:nvPicPr>
        <p:blipFill>
          <a:blip r:embed="rId4"/>
          <a:stretch>
            <a:fillRect/>
          </a:stretch>
        </p:blipFill>
        <p:spPr>
          <a:xfrm>
            <a:off x="7166228" y="2888056"/>
            <a:ext cx="11121772" cy="7391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84154" y="1660346"/>
            <a:ext cx="13745055" cy="7929943"/>
            <a:chOff x="0" y="0"/>
            <a:chExt cx="4986744" cy="2877007"/>
          </a:xfrm>
        </p:grpSpPr>
        <p:sp>
          <p:nvSpPr>
            <p:cNvPr id="3" name="Freeform 3"/>
            <p:cNvSpPr/>
            <p:nvPr/>
          </p:nvSpPr>
          <p:spPr>
            <a:xfrm>
              <a:off x="63500" y="375158"/>
              <a:ext cx="4518660" cy="2438400"/>
            </a:xfrm>
            <a:custGeom>
              <a:avLst/>
              <a:gdLst/>
              <a:ahLst/>
              <a:cxnLst/>
              <a:rect l="l" t="t" r="r" b="b"/>
              <a:pathLst>
                <a:path w="4518660" h="2438400">
                  <a:moveTo>
                    <a:pt x="4518660" y="2438400"/>
                  </a:moveTo>
                  <a:lnTo>
                    <a:pt x="0" y="2438400"/>
                  </a:lnTo>
                  <a:lnTo>
                    <a:pt x="0" y="0"/>
                  </a:lnTo>
                  <a:lnTo>
                    <a:pt x="4518660" y="0"/>
                  </a:lnTo>
                  <a:close/>
                </a:path>
              </a:pathLst>
            </a:custGeom>
            <a:solidFill>
              <a:srgbClr val="ECF8FE"/>
            </a:solidFill>
          </p:spPr>
          <p:txBody>
            <a:bodyPr/>
            <a:lstStyle/>
            <a:p>
              <a:endParaRPr lang="en-US"/>
            </a:p>
          </p:txBody>
        </p:sp>
        <p:sp>
          <p:nvSpPr>
            <p:cNvPr id="4" name="Freeform 4"/>
            <p:cNvSpPr/>
            <p:nvPr/>
          </p:nvSpPr>
          <p:spPr>
            <a:xfrm>
              <a:off x="3996563" y="63246"/>
              <a:ext cx="926211" cy="921639"/>
            </a:xfrm>
            <a:custGeom>
              <a:avLst/>
              <a:gdLst/>
              <a:ahLst/>
              <a:cxnLst/>
              <a:rect l="l" t="t" r="r" b="b"/>
              <a:pathLst>
                <a:path w="926211" h="921639">
                  <a:moveTo>
                    <a:pt x="922274" y="431419"/>
                  </a:moveTo>
                  <a:cubicBezTo>
                    <a:pt x="920242" y="421767"/>
                    <a:pt x="918337" y="412242"/>
                    <a:pt x="916432" y="403479"/>
                  </a:cubicBezTo>
                  <a:cubicBezTo>
                    <a:pt x="914654" y="392938"/>
                    <a:pt x="915924" y="382016"/>
                    <a:pt x="914146" y="371348"/>
                  </a:cubicBezTo>
                  <a:cubicBezTo>
                    <a:pt x="912368" y="362331"/>
                    <a:pt x="907415" y="354076"/>
                    <a:pt x="903224" y="345948"/>
                  </a:cubicBezTo>
                  <a:cubicBezTo>
                    <a:pt x="901065" y="341884"/>
                    <a:pt x="898906" y="337820"/>
                    <a:pt x="897001" y="333756"/>
                  </a:cubicBezTo>
                  <a:cubicBezTo>
                    <a:pt x="895097" y="329692"/>
                    <a:pt x="893699" y="325374"/>
                    <a:pt x="892048" y="321183"/>
                  </a:cubicBezTo>
                  <a:cubicBezTo>
                    <a:pt x="889254" y="312674"/>
                    <a:pt x="888873" y="303530"/>
                    <a:pt x="888365" y="294259"/>
                  </a:cubicBezTo>
                  <a:cubicBezTo>
                    <a:pt x="888111" y="289687"/>
                    <a:pt x="887984" y="284861"/>
                    <a:pt x="887476" y="280289"/>
                  </a:cubicBezTo>
                  <a:cubicBezTo>
                    <a:pt x="886587" y="275844"/>
                    <a:pt x="885571" y="271399"/>
                    <a:pt x="883793" y="266954"/>
                  </a:cubicBezTo>
                  <a:cubicBezTo>
                    <a:pt x="880237" y="257556"/>
                    <a:pt x="874395" y="249428"/>
                    <a:pt x="868299" y="241554"/>
                  </a:cubicBezTo>
                  <a:cubicBezTo>
                    <a:pt x="861568" y="234061"/>
                    <a:pt x="854456" y="226949"/>
                    <a:pt x="849122" y="218694"/>
                  </a:cubicBezTo>
                  <a:cubicBezTo>
                    <a:pt x="846328" y="214503"/>
                    <a:pt x="844042" y="209931"/>
                    <a:pt x="842137" y="205359"/>
                  </a:cubicBezTo>
                  <a:cubicBezTo>
                    <a:pt x="839851" y="200914"/>
                    <a:pt x="837565" y="196342"/>
                    <a:pt x="835406" y="191770"/>
                  </a:cubicBezTo>
                  <a:cubicBezTo>
                    <a:pt x="830961" y="182626"/>
                    <a:pt x="826516" y="173101"/>
                    <a:pt x="820166" y="165100"/>
                  </a:cubicBezTo>
                  <a:cubicBezTo>
                    <a:pt x="813689" y="158115"/>
                    <a:pt x="805688" y="152527"/>
                    <a:pt x="797941" y="147066"/>
                  </a:cubicBezTo>
                  <a:cubicBezTo>
                    <a:pt x="794004" y="144399"/>
                    <a:pt x="790067" y="141732"/>
                    <a:pt x="786257" y="138938"/>
                  </a:cubicBezTo>
                  <a:cubicBezTo>
                    <a:pt x="782320" y="136271"/>
                    <a:pt x="778256" y="133731"/>
                    <a:pt x="774700" y="130810"/>
                  </a:cubicBezTo>
                  <a:cubicBezTo>
                    <a:pt x="766571" y="124206"/>
                    <a:pt x="759840" y="116332"/>
                    <a:pt x="753109" y="108077"/>
                  </a:cubicBezTo>
                  <a:cubicBezTo>
                    <a:pt x="745870" y="100584"/>
                    <a:pt x="738631" y="92710"/>
                    <a:pt x="730631" y="85725"/>
                  </a:cubicBezTo>
                  <a:cubicBezTo>
                    <a:pt x="721740" y="77343"/>
                    <a:pt x="710692" y="72009"/>
                    <a:pt x="699643" y="66548"/>
                  </a:cubicBezTo>
                  <a:cubicBezTo>
                    <a:pt x="697357" y="65024"/>
                    <a:pt x="694817" y="63754"/>
                    <a:pt x="692277" y="62484"/>
                  </a:cubicBezTo>
                  <a:cubicBezTo>
                    <a:pt x="689356" y="61214"/>
                    <a:pt x="686435" y="60071"/>
                    <a:pt x="683514" y="59182"/>
                  </a:cubicBezTo>
                  <a:cubicBezTo>
                    <a:pt x="671703" y="54610"/>
                    <a:pt x="659511" y="51181"/>
                    <a:pt x="648081" y="46482"/>
                  </a:cubicBezTo>
                  <a:cubicBezTo>
                    <a:pt x="644398" y="44069"/>
                    <a:pt x="640969" y="40767"/>
                    <a:pt x="637286" y="38354"/>
                  </a:cubicBezTo>
                  <a:cubicBezTo>
                    <a:pt x="630046" y="33147"/>
                    <a:pt x="629031" y="29464"/>
                    <a:pt x="605917" y="19685"/>
                  </a:cubicBezTo>
                  <a:cubicBezTo>
                    <a:pt x="601471" y="17780"/>
                    <a:pt x="596645" y="17018"/>
                    <a:pt x="591693" y="16256"/>
                  </a:cubicBezTo>
                  <a:cubicBezTo>
                    <a:pt x="586740" y="15494"/>
                    <a:pt x="581787" y="15113"/>
                    <a:pt x="576833" y="14605"/>
                  </a:cubicBezTo>
                  <a:cubicBezTo>
                    <a:pt x="571880" y="14097"/>
                    <a:pt x="567055" y="13589"/>
                    <a:pt x="562229" y="13208"/>
                  </a:cubicBezTo>
                  <a:cubicBezTo>
                    <a:pt x="559815" y="12954"/>
                    <a:pt x="557530" y="12573"/>
                    <a:pt x="555244" y="12192"/>
                  </a:cubicBezTo>
                  <a:cubicBezTo>
                    <a:pt x="552958" y="11938"/>
                    <a:pt x="550672" y="11811"/>
                    <a:pt x="548386" y="11430"/>
                  </a:cubicBezTo>
                  <a:cubicBezTo>
                    <a:pt x="537845" y="9906"/>
                    <a:pt x="527812" y="5461"/>
                    <a:pt x="517144" y="3937"/>
                  </a:cubicBezTo>
                  <a:cubicBezTo>
                    <a:pt x="508000" y="2286"/>
                    <a:pt x="498729" y="4826"/>
                    <a:pt x="489712" y="6350"/>
                  </a:cubicBezTo>
                  <a:cubicBezTo>
                    <a:pt x="480695" y="8128"/>
                    <a:pt x="471805" y="9779"/>
                    <a:pt x="462788" y="9017"/>
                  </a:cubicBezTo>
                  <a:cubicBezTo>
                    <a:pt x="453771" y="9144"/>
                    <a:pt x="445008" y="6858"/>
                    <a:pt x="436118" y="4572"/>
                  </a:cubicBezTo>
                  <a:cubicBezTo>
                    <a:pt x="431673" y="3429"/>
                    <a:pt x="427101" y="2159"/>
                    <a:pt x="422529" y="1270"/>
                  </a:cubicBezTo>
                  <a:cubicBezTo>
                    <a:pt x="420243" y="762"/>
                    <a:pt x="417957" y="381"/>
                    <a:pt x="415670" y="127"/>
                  </a:cubicBezTo>
                  <a:cubicBezTo>
                    <a:pt x="413384" y="0"/>
                    <a:pt x="411099" y="0"/>
                    <a:pt x="408812" y="254"/>
                  </a:cubicBezTo>
                  <a:cubicBezTo>
                    <a:pt x="388746" y="1778"/>
                    <a:pt x="370839" y="12065"/>
                    <a:pt x="352297" y="18415"/>
                  </a:cubicBezTo>
                  <a:cubicBezTo>
                    <a:pt x="342645" y="21336"/>
                    <a:pt x="332358" y="21463"/>
                    <a:pt x="322198" y="22860"/>
                  </a:cubicBezTo>
                  <a:cubicBezTo>
                    <a:pt x="312165" y="24384"/>
                    <a:pt x="301878" y="26035"/>
                    <a:pt x="292353" y="29718"/>
                  </a:cubicBezTo>
                  <a:cubicBezTo>
                    <a:pt x="283336" y="32766"/>
                    <a:pt x="275716" y="38989"/>
                    <a:pt x="268223" y="45085"/>
                  </a:cubicBezTo>
                  <a:cubicBezTo>
                    <a:pt x="260730" y="51181"/>
                    <a:pt x="253491" y="57023"/>
                    <a:pt x="245363" y="61849"/>
                  </a:cubicBezTo>
                  <a:cubicBezTo>
                    <a:pt x="228345" y="73914"/>
                    <a:pt x="206629" y="78105"/>
                    <a:pt x="189102" y="90297"/>
                  </a:cubicBezTo>
                  <a:cubicBezTo>
                    <a:pt x="178943" y="96901"/>
                    <a:pt x="169163" y="104267"/>
                    <a:pt x="161289" y="113792"/>
                  </a:cubicBezTo>
                  <a:cubicBezTo>
                    <a:pt x="159257" y="115570"/>
                    <a:pt x="157225" y="117602"/>
                    <a:pt x="155320" y="119634"/>
                  </a:cubicBezTo>
                  <a:cubicBezTo>
                    <a:pt x="153288" y="122047"/>
                    <a:pt x="151383" y="124587"/>
                    <a:pt x="149605" y="127127"/>
                  </a:cubicBezTo>
                  <a:cubicBezTo>
                    <a:pt x="145668" y="132080"/>
                    <a:pt x="141223" y="136525"/>
                    <a:pt x="137667" y="141732"/>
                  </a:cubicBezTo>
                  <a:cubicBezTo>
                    <a:pt x="133984" y="146812"/>
                    <a:pt x="130301" y="151892"/>
                    <a:pt x="126491" y="156718"/>
                  </a:cubicBezTo>
                  <a:cubicBezTo>
                    <a:pt x="122935" y="159512"/>
                    <a:pt x="119252" y="162052"/>
                    <a:pt x="115442" y="164465"/>
                  </a:cubicBezTo>
                  <a:cubicBezTo>
                    <a:pt x="107568" y="169291"/>
                    <a:pt x="104139" y="169291"/>
                    <a:pt x="88010" y="188468"/>
                  </a:cubicBezTo>
                  <a:cubicBezTo>
                    <a:pt x="85089" y="192278"/>
                    <a:pt x="82422" y="196469"/>
                    <a:pt x="80009" y="200660"/>
                  </a:cubicBezTo>
                  <a:cubicBezTo>
                    <a:pt x="77596" y="204851"/>
                    <a:pt x="75945" y="209804"/>
                    <a:pt x="74040" y="214249"/>
                  </a:cubicBezTo>
                  <a:cubicBezTo>
                    <a:pt x="70230" y="223393"/>
                    <a:pt x="66674" y="232410"/>
                    <a:pt x="62102" y="240284"/>
                  </a:cubicBezTo>
                  <a:cubicBezTo>
                    <a:pt x="57149" y="249682"/>
                    <a:pt x="50291" y="258064"/>
                    <a:pt x="45592" y="267843"/>
                  </a:cubicBezTo>
                  <a:cubicBezTo>
                    <a:pt x="43687" y="272034"/>
                    <a:pt x="42163" y="276352"/>
                    <a:pt x="41020" y="280797"/>
                  </a:cubicBezTo>
                  <a:cubicBezTo>
                    <a:pt x="39877" y="285242"/>
                    <a:pt x="39624" y="289941"/>
                    <a:pt x="39115" y="294513"/>
                  </a:cubicBezTo>
                  <a:cubicBezTo>
                    <a:pt x="38100" y="303784"/>
                    <a:pt x="37083" y="312674"/>
                    <a:pt x="33655" y="321056"/>
                  </a:cubicBezTo>
                  <a:cubicBezTo>
                    <a:pt x="31750" y="325247"/>
                    <a:pt x="29971" y="329311"/>
                    <a:pt x="27939" y="333248"/>
                  </a:cubicBezTo>
                  <a:cubicBezTo>
                    <a:pt x="25907" y="337185"/>
                    <a:pt x="23368" y="341122"/>
                    <a:pt x="20955" y="344932"/>
                  </a:cubicBezTo>
                  <a:cubicBezTo>
                    <a:pt x="16129" y="352806"/>
                    <a:pt x="10795" y="360680"/>
                    <a:pt x="8255" y="369570"/>
                  </a:cubicBezTo>
                  <a:cubicBezTo>
                    <a:pt x="5969" y="379222"/>
                    <a:pt x="6095" y="389382"/>
                    <a:pt x="6604" y="399288"/>
                  </a:cubicBezTo>
                  <a:lnTo>
                    <a:pt x="7365" y="414147"/>
                  </a:lnTo>
                  <a:cubicBezTo>
                    <a:pt x="8000" y="419100"/>
                    <a:pt x="8381" y="424053"/>
                    <a:pt x="8255" y="429006"/>
                  </a:cubicBezTo>
                  <a:cubicBezTo>
                    <a:pt x="8001" y="439039"/>
                    <a:pt x="5588" y="448945"/>
                    <a:pt x="3175" y="458978"/>
                  </a:cubicBezTo>
                  <a:cubicBezTo>
                    <a:pt x="1396" y="469011"/>
                    <a:pt x="0" y="479171"/>
                    <a:pt x="634" y="489458"/>
                  </a:cubicBezTo>
                  <a:cubicBezTo>
                    <a:pt x="1143" y="508762"/>
                    <a:pt x="12954" y="525780"/>
                    <a:pt x="16637" y="543941"/>
                  </a:cubicBezTo>
                  <a:cubicBezTo>
                    <a:pt x="17145" y="546481"/>
                    <a:pt x="17652" y="549021"/>
                    <a:pt x="17907" y="551688"/>
                  </a:cubicBezTo>
                  <a:cubicBezTo>
                    <a:pt x="18415" y="554228"/>
                    <a:pt x="18923" y="556768"/>
                    <a:pt x="19304" y="559308"/>
                  </a:cubicBezTo>
                  <a:cubicBezTo>
                    <a:pt x="20193" y="564388"/>
                    <a:pt x="20700" y="569595"/>
                    <a:pt x="21208" y="574929"/>
                  </a:cubicBezTo>
                  <a:cubicBezTo>
                    <a:pt x="22479" y="585343"/>
                    <a:pt x="22351" y="596265"/>
                    <a:pt x="25654" y="606425"/>
                  </a:cubicBezTo>
                  <a:cubicBezTo>
                    <a:pt x="28956" y="618109"/>
                    <a:pt x="33655" y="629412"/>
                    <a:pt x="39115" y="640334"/>
                  </a:cubicBezTo>
                  <a:cubicBezTo>
                    <a:pt x="40258" y="642874"/>
                    <a:pt x="41656" y="645287"/>
                    <a:pt x="43052" y="647700"/>
                  </a:cubicBezTo>
                  <a:cubicBezTo>
                    <a:pt x="44704" y="650367"/>
                    <a:pt x="46608" y="652907"/>
                    <a:pt x="48640" y="655320"/>
                  </a:cubicBezTo>
                  <a:cubicBezTo>
                    <a:pt x="55752" y="665861"/>
                    <a:pt x="61975" y="676656"/>
                    <a:pt x="69469" y="686562"/>
                  </a:cubicBezTo>
                  <a:cubicBezTo>
                    <a:pt x="71120" y="690753"/>
                    <a:pt x="72517" y="694944"/>
                    <a:pt x="73659" y="699262"/>
                  </a:cubicBezTo>
                  <a:cubicBezTo>
                    <a:pt x="74802" y="703580"/>
                    <a:pt x="75183" y="706755"/>
                    <a:pt x="76581" y="711454"/>
                  </a:cubicBezTo>
                  <a:cubicBezTo>
                    <a:pt x="77343" y="713740"/>
                    <a:pt x="78232" y="716661"/>
                    <a:pt x="80009" y="720090"/>
                  </a:cubicBezTo>
                  <a:cubicBezTo>
                    <a:pt x="81787" y="723519"/>
                    <a:pt x="84455" y="727583"/>
                    <a:pt x="87883" y="732790"/>
                  </a:cubicBezTo>
                  <a:cubicBezTo>
                    <a:pt x="93599" y="740537"/>
                    <a:pt x="100711" y="747649"/>
                    <a:pt x="107823" y="754380"/>
                  </a:cubicBezTo>
                  <a:cubicBezTo>
                    <a:pt x="115569" y="760603"/>
                    <a:pt x="123189" y="766699"/>
                    <a:pt x="129413" y="773303"/>
                  </a:cubicBezTo>
                  <a:cubicBezTo>
                    <a:pt x="133096" y="777113"/>
                    <a:pt x="136017" y="781685"/>
                    <a:pt x="139319" y="785876"/>
                  </a:cubicBezTo>
                  <a:cubicBezTo>
                    <a:pt x="142748" y="789940"/>
                    <a:pt x="146304" y="794131"/>
                    <a:pt x="150240" y="797687"/>
                  </a:cubicBezTo>
                  <a:cubicBezTo>
                    <a:pt x="157099" y="803783"/>
                    <a:pt x="165354" y="808228"/>
                    <a:pt x="173355" y="812419"/>
                  </a:cubicBezTo>
                  <a:cubicBezTo>
                    <a:pt x="181864" y="816102"/>
                    <a:pt x="190245" y="819658"/>
                    <a:pt x="197358" y="825373"/>
                  </a:cubicBezTo>
                  <a:cubicBezTo>
                    <a:pt x="204470" y="831088"/>
                    <a:pt x="209804" y="838581"/>
                    <a:pt x="215900" y="845185"/>
                  </a:cubicBezTo>
                  <a:cubicBezTo>
                    <a:pt x="221869" y="852043"/>
                    <a:pt x="227965" y="859282"/>
                    <a:pt x="235584" y="864616"/>
                  </a:cubicBezTo>
                  <a:cubicBezTo>
                    <a:pt x="237617" y="866013"/>
                    <a:pt x="239649" y="867410"/>
                    <a:pt x="241934" y="868553"/>
                  </a:cubicBezTo>
                  <a:cubicBezTo>
                    <a:pt x="244220" y="869696"/>
                    <a:pt x="246506" y="870458"/>
                    <a:pt x="248919" y="871220"/>
                  </a:cubicBezTo>
                  <a:cubicBezTo>
                    <a:pt x="253618" y="872871"/>
                    <a:pt x="258444" y="874141"/>
                    <a:pt x="263398" y="875411"/>
                  </a:cubicBezTo>
                  <a:lnTo>
                    <a:pt x="277876" y="879094"/>
                  </a:lnTo>
                  <a:cubicBezTo>
                    <a:pt x="280289" y="879729"/>
                    <a:pt x="282575" y="880491"/>
                    <a:pt x="284988" y="881253"/>
                  </a:cubicBezTo>
                  <a:cubicBezTo>
                    <a:pt x="287401" y="881888"/>
                    <a:pt x="289814" y="882523"/>
                    <a:pt x="292100" y="883285"/>
                  </a:cubicBezTo>
                  <a:cubicBezTo>
                    <a:pt x="301625" y="886460"/>
                    <a:pt x="310388" y="891667"/>
                    <a:pt x="319151" y="897001"/>
                  </a:cubicBezTo>
                  <a:lnTo>
                    <a:pt x="325755" y="900938"/>
                  </a:lnTo>
                  <a:lnTo>
                    <a:pt x="332739" y="904113"/>
                  </a:lnTo>
                  <a:cubicBezTo>
                    <a:pt x="337438" y="906145"/>
                    <a:pt x="342264" y="907796"/>
                    <a:pt x="347218" y="909066"/>
                  </a:cubicBezTo>
                  <a:cubicBezTo>
                    <a:pt x="351917" y="910209"/>
                    <a:pt x="356615" y="910844"/>
                    <a:pt x="361314" y="911225"/>
                  </a:cubicBezTo>
                  <a:cubicBezTo>
                    <a:pt x="366013" y="911606"/>
                    <a:pt x="370839" y="911733"/>
                    <a:pt x="375665" y="911225"/>
                  </a:cubicBezTo>
                  <a:cubicBezTo>
                    <a:pt x="385318" y="910463"/>
                    <a:pt x="394715" y="909701"/>
                    <a:pt x="404113" y="910463"/>
                  </a:cubicBezTo>
                  <a:cubicBezTo>
                    <a:pt x="409320" y="910844"/>
                    <a:pt x="414400" y="912241"/>
                    <a:pt x="419607" y="912749"/>
                  </a:cubicBezTo>
                  <a:cubicBezTo>
                    <a:pt x="424687" y="913511"/>
                    <a:pt x="429894" y="914527"/>
                    <a:pt x="434974" y="915543"/>
                  </a:cubicBezTo>
                  <a:cubicBezTo>
                    <a:pt x="445261" y="917575"/>
                    <a:pt x="455675" y="920623"/>
                    <a:pt x="466216" y="921258"/>
                  </a:cubicBezTo>
                  <a:cubicBezTo>
                    <a:pt x="478281" y="921639"/>
                    <a:pt x="490473" y="920369"/>
                    <a:pt x="502538" y="918464"/>
                  </a:cubicBezTo>
                  <a:cubicBezTo>
                    <a:pt x="505332" y="918337"/>
                    <a:pt x="508126" y="918210"/>
                    <a:pt x="510793" y="917575"/>
                  </a:cubicBezTo>
                  <a:cubicBezTo>
                    <a:pt x="513841" y="916686"/>
                    <a:pt x="516889" y="915670"/>
                    <a:pt x="519810" y="914527"/>
                  </a:cubicBezTo>
                  <a:cubicBezTo>
                    <a:pt x="532002" y="910971"/>
                    <a:pt x="544067" y="907669"/>
                    <a:pt x="556005" y="904621"/>
                  </a:cubicBezTo>
                  <a:cubicBezTo>
                    <a:pt x="560450" y="904240"/>
                    <a:pt x="564895" y="904240"/>
                    <a:pt x="569340" y="904240"/>
                  </a:cubicBezTo>
                  <a:cubicBezTo>
                    <a:pt x="573784" y="904240"/>
                    <a:pt x="576833" y="905002"/>
                    <a:pt x="581786" y="905002"/>
                  </a:cubicBezTo>
                  <a:cubicBezTo>
                    <a:pt x="584326" y="905002"/>
                    <a:pt x="587247" y="904875"/>
                    <a:pt x="591057" y="904367"/>
                  </a:cubicBezTo>
                  <a:cubicBezTo>
                    <a:pt x="594867" y="903859"/>
                    <a:pt x="599820" y="903351"/>
                    <a:pt x="605789" y="901319"/>
                  </a:cubicBezTo>
                  <a:cubicBezTo>
                    <a:pt x="623950" y="894715"/>
                    <a:pt x="641222" y="882777"/>
                    <a:pt x="656970" y="874014"/>
                  </a:cubicBezTo>
                  <a:cubicBezTo>
                    <a:pt x="661796" y="871601"/>
                    <a:pt x="666876" y="869950"/>
                    <a:pt x="671956" y="868172"/>
                  </a:cubicBezTo>
                  <a:cubicBezTo>
                    <a:pt x="677036" y="866394"/>
                    <a:pt x="682370" y="864870"/>
                    <a:pt x="686815" y="861822"/>
                  </a:cubicBezTo>
                  <a:cubicBezTo>
                    <a:pt x="694689" y="856996"/>
                    <a:pt x="701166" y="850265"/>
                    <a:pt x="707643" y="843788"/>
                  </a:cubicBezTo>
                  <a:cubicBezTo>
                    <a:pt x="710818" y="840486"/>
                    <a:pt x="714247" y="837565"/>
                    <a:pt x="717295" y="834136"/>
                  </a:cubicBezTo>
                  <a:cubicBezTo>
                    <a:pt x="720344" y="830707"/>
                    <a:pt x="723773" y="827786"/>
                    <a:pt x="727455" y="825246"/>
                  </a:cubicBezTo>
                  <a:cubicBezTo>
                    <a:pt x="734821" y="820166"/>
                    <a:pt x="743457" y="816991"/>
                    <a:pt x="752220" y="813943"/>
                  </a:cubicBezTo>
                  <a:cubicBezTo>
                    <a:pt x="760602" y="810387"/>
                    <a:pt x="769111" y="806450"/>
                    <a:pt x="776477" y="800862"/>
                  </a:cubicBezTo>
                  <a:cubicBezTo>
                    <a:pt x="792987" y="789051"/>
                    <a:pt x="799083" y="767969"/>
                    <a:pt x="811911" y="753364"/>
                  </a:cubicBezTo>
                  <a:cubicBezTo>
                    <a:pt x="818261" y="745490"/>
                    <a:pt x="825373" y="738505"/>
                    <a:pt x="833120" y="731647"/>
                  </a:cubicBezTo>
                  <a:cubicBezTo>
                    <a:pt x="836930" y="728218"/>
                    <a:pt x="840740" y="724789"/>
                    <a:pt x="844423" y="721106"/>
                  </a:cubicBezTo>
                  <a:cubicBezTo>
                    <a:pt x="848106" y="717423"/>
                    <a:pt x="850900" y="713232"/>
                    <a:pt x="853567" y="708787"/>
                  </a:cubicBezTo>
                  <a:cubicBezTo>
                    <a:pt x="858393" y="700532"/>
                    <a:pt x="861568" y="691388"/>
                    <a:pt x="864489" y="682371"/>
                  </a:cubicBezTo>
                  <a:cubicBezTo>
                    <a:pt x="867283" y="673227"/>
                    <a:pt x="868807" y="663702"/>
                    <a:pt x="872490" y="655066"/>
                  </a:cubicBezTo>
                  <a:cubicBezTo>
                    <a:pt x="881253" y="636143"/>
                    <a:pt x="893064" y="618744"/>
                    <a:pt x="902208" y="599313"/>
                  </a:cubicBezTo>
                  <a:cubicBezTo>
                    <a:pt x="906526" y="588010"/>
                    <a:pt x="908685" y="575945"/>
                    <a:pt x="910590" y="563880"/>
                  </a:cubicBezTo>
                  <a:cubicBezTo>
                    <a:pt x="911352" y="561213"/>
                    <a:pt x="911860" y="558419"/>
                    <a:pt x="912241" y="555752"/>
                  </a:cubicBezTo>
                  <a:cubicBezTo>
                    <a:pt x="912749" y="552704"/>
                    <a:pt x="912495" y="549402"/>
                    <a:pt x="912241" y="546354"/>
                  </a:cubicBezTo>
                  <a:cubicBezTo>
                    <a:pt x="912622" y="533654"/>
                    <a:pt x="912749" y="521081"/>
                    <a:pt x="913765" y="508762"/>
                  </a:cubicBezTo>
                  <a:cubicBezTo>
                    <a:pt x="915162" y="504444"/>
                    <a:pt x="916051" y="500126"/>
                    <a:pt x="917575" y="495935"/>
                  </a:cubicBezTo>
                  <a:cubicBezTo>
                    <a:pt x="920369" y="487426"/>
                    <a:pt x="923671" y="485267"/>
                    <a:pt x="926211" y="460375"/>
                  </a:cubicBezTo>
                  <a:cubicBezTo>
                    <a:pt x="925830" y="450723"/>
                    <a:pt x="923925" y="440817"/>
                    <a:pt x="921765" y="431165"/>
                  </a:cubicBezTo>
                </a:path>
              </a:pathLst>
            </a:custGeom>
            <a:solidFill>
              <a:srgbClr val="5B92A7"/>
            </a:solidFill>
          </p:spPr>
          <p:txBody>
            <a:bodyPr/>
            <a:lstStyle/>
            <a:p>
              <a:endParaRPr lang="en-US"/>
            </a:p>
          </p:txBody>
        </p:sp>
        <p:sp>
          <p:nvSpPr>
            <p:cNvPr id="5" name="Freeform 5"/>
            <p:cNvSpPr/>
            <p:nvPr/>
          </p:nvSpPr>
          <p:spPr>
            <a:xfrm>
              <a:off x="4516628" y="279273"/>
              <a:ext cx="195326" cy="252222"/>
            </a:xfrm>
            <a:custGeom>
              <a:avLst/>
              <a:gdLst/>
              <a:ahLst/>
              <a:cxnLst/>
              <a:rect l="l" t="t" r="r" b="b"/>
              <a:pathLst>
                <a:path w="195326" h="252222">
                  <a:moveTo>
                    <a:pt x="175641" y="7874"/>
                  </a:moveTo>
                  <a:cubicBezTo>
                    <a:pt x="163957" y="0"/>
                    <a:pt x="153670" y="762"/>
                    <a:pt x="144145" y="9017"/>
                  </a:cubicBezTo>
                  <a:cubicBezTo>
                    <a:pt x="138557" y="13843"/>
                    <a:pt x="137668" y="15621"/>
                    <a:pt x="136525" y="17272"/>
                  </a:cubicBezTo>
                  <a:lnTo>
                    <a:pt x="136525" y="17272"/>
                  </a:lnTo>
                  <a:cubicBezTo>
                    <a:pt x="123317" y="37719"/>
                    <a:pt x="121920" y="48387"/>
                    <a:pt x="113284" y="61595"/>
                  </a:cubicBezTo>
                  <a:cubicBezTo>
                    <a:pt x="108204" y="69342"/>
                    <a:pt x="100584" y="75311"/>
                    <a:pt x="95504" y="83058"/>
                  </a:cubicBezTo>
                  <a:cubicBezTo>
                    <a:pt x="86868" y="96393"/>
                    <a:pt x="82677" y="112649"/>
                    <a:pt x="73279" y="125476"/>
                  </a:cubicBezTo>
                  <a:cubicBezTo>
                    <a:pt x="63881" y="138303"/>
                    <a:pt x="51816" y="146939"/>
                    <a:pt x="41656" y="159131"/>
                  </a:cubicBezTo>
                  <a:cubicBezTo>
                    <a:pt x="30734" y="172339"/>
                    <a:pt x="29210" y="184912"/>
                    <a:pt x="20193" y="199517"/>
                  </a:cubicBezTo>
                  <a:cubicBezTo>
                    <a:pt x="16129" y="205994"/>
                    <a:pt x="6350" y="210566"/>
                    <a:pt x="0" y="219964"/>
                  </a:cubicBezTo>
                  <a:lnTo>
                    <a:pt x="47879" y="252222"/>
                  </a:lnTo>
                  <a:cubicBezTo>
                    <a:pt x="56515" y="237998"/>
                    <a:pt x="61214" y="220472"/>
                    <a:pt x="67818" y="205105"/>
                  </a:cubicBezTo>
                  <a:cubicBezTo>
                    <a:pt x="72771" y="193548"/>
                    <a:pt x="76200" y="180594"/>
                    <a:pt x="84201" y="171069"/>
                  </a:cubicBezTo>
                  <a:cubicBezTo>
                    <a:pt x="92329" y="161290"/>
                    <a:pt x="108204" y="148971"/>
                    <a:pt x="117221" y="139827"/>
                  </a:cubicBezTo>
                  <a:cubicBezTo>
                    <a:pt x="131191" y="125730"/>
                    <a:pt x="127635" y="110744"/>
                    <a:pt x="140335" y="95631"/>
                  </a:cubicBezTo>
                  <a:cubicBezTo>
                    <a:pt x="153544" y="80010"/>
                    <a:pt x="158115" y="77343"/>
                    <a:pt x="174371" y="62484"/>
                  </a:cubicBezTo>
                  <a:cubicBezTo>
                    <a:pt x="177419" y="59690"/>
                    <a:pt x="184404" y="49784"/>
                    <a:pt x="184404" y="49657"/>
                  </a:cubicBezTo>
                  <a:lnTo>
                    <a:pt x="157353" y="31496"/>
                  </a:lnTo>
                  <a:lnTo>
                    <a:pt x="184404" y="49657"/>
                  </a:lnTo>
                  <a:cubicBezTo>
                    <a:pt x="195326" y="33401"/>
                    <a:pt x="187326" y="15875"/>
                    <a:pt x="175641" y="7874"/>
                  </a:cubicBezTo>
                </a:path>
              </a:pathLst>
            </a:custGeom>
            <a:solidFill>
              <a:srgbClr val="FFFFFF"/>
            </a:solidFill>
          </p:spPr>
          <p:txBody>
            <a:bodyPr/>
            <a:lstStyle/>
            <a:p>
              <a:endParaRPr lang="en-US"/>
            </a:p>
          </p:txBody>
        </p:sp>
        <p:sp>
          <p:nvSpPr>
            <p:cNvPr id="6" name="Freeform 6"/>
            <p:cNvSpPr/>
            <p:nvPr/>
          </p:nvSpPr>
          <p:spPr>
            <a:xfrm>
              <a:off x="4380103" y="499110"/>
              <a:ext cx="184404" cy="234823"/>
            </a:xfrm>
            <a:custGeom>
              <a:avLst/>
              <a:gdLst/>
              <a:ahLst/>
              <a:cxnLst/>
              <a:rect l="l" t="t" r="r" b="b"/>
              <a:pathLst>
                <a:path w="184404" h="234823">
                  <a:moveTo>
                    <a:pt x="95504" y="65659"/>
                  </a:moveTo>
                  <a:cubicBezTo>
                    <a:pt x="86868" y="78994"/>
                    <a:pt x="82677" y="95250"/>
                    <a:pt x="73279" y="108077"/>
                  </a:cubicBezTo>
                  <a:cubicBezTo>
                    <a:pt x="63881" y="120904"/>
                    <a:pt x="51816" y="129540"/>
                    <a:pt x="41656" y="141732"/>
                  </a:cubicBezTo>
                  <a:cubicBezTo>
                    <a:pt x="30734" y="154940"/>
                    <a:pt x="29210" y="167513"/>
                    <a:pt x="20193" y="182118"/>
                  </a:cubicBezTo>
                  <a:cubicBezTo>
                    <a:pt x="16129" y="188595"/>
                    <a:pt x="6350" y="193167"/>
                    <a:pt x="0" y="202565"/>
                  </a:cubicBezTo>
                  <a:lnTo>
                    <a:pt x="47879" y="234823"/>
                  </a:lnTo>
                  <a:cubicBezTo>
                    <a:pt x="56515" y="220599"/>
                    <a:pt x="61214" y="203073"/>
                    <a:pt x="67818" y="187706"/>
                  </a:cubicBezTo>
                  <a:cubicBezTo>
                    <a:pt x="72771" y="176149"/>
                    <a:pt x="76200" y="163195"/>
                    <a:pt x="84201" y="153670"/>
                  </a:cubicBezTo>
                  <a:cubicBezTo>
                    <a:pt x="92329" y="143764"/>
                    <a:pt x="108204" y="131572"/>
                    <a:pt x="117221" y="122428"/>
                  </a:cubicBezTo>
                  <a:cubicBezTo>
                    <a:pt x="131191" y="108331"/>
                    <a:pt x="127635" y="93218"/>
                    <a:pt x="140335" y="78232"/>
                  </a:cubicBezTo>
                  <a:cubicBezTo>
                    <a:pt x="153544" y="62611"/>
                    <a:pt x="158115" y="59944"/>
                    <a:pt x="174371" y="45085"/>
                  </a:cubicBezTo>
                  <a:cubicBezTo>
                    <a:pt x="177419" y="42291"/>
                    <a:pt x="184404" y="32385"/>
                    <a:pt x="184404" y="32258"/>
                  </a:cubicBezTo>
                  <a:lnTo>
                    <a:pt x="136526" y="0"/>
                  </a:lnTo>
                  <a:cubicBezTo>
                    <a:pt x="123317" y="20447"/>
                    <a:pt x="121921" y="31115"/>
                    <a:pt x="113285" y="44323"/>
                  </a:cubicBezTo>
                  <a:cubicBezTo>
                    <a:pt x="108205" y="52070"/>
                    <a:pt x="100585" y="58039"/>
                    <a:pt x="95505" y="65786"/>
                  </a:cubicBezTo>
                </a:path>
              </a:pathLst>
            </a:custGeom>
            <a:solidFill>
              <a:srgbClr val="FFFFFF"/>
            </a:solidFill>
          </p:spPr>
          <p:txBody>
            <a:bodyPr/>
            <a:lstStyle/>
            <a:p>
              <a:endParaRPr lang="en-US"/>
            </a:p>
          </p:txBody>
        </p:sp>
        <p:sp>
          <p:nvSpPr>
            <p:cNvPr id="7" name="Freeform 7"/>
            <p:cNvSpPr/>
            <p:nvPr/>
          </p:nvSpPr>
          <p:spPr>
            <a:xfrm>
              <a:off x="4213098" y="529971"/>
              <a:ext cx="166878" cy="205359"/>
            </a:xfrm>
            <a:custGeom>
              <a:avLst/>
              <a:gdLst/>
              <a:ahLst/>
              <a:cxnLst/>
              <a:rect l="l" t="t" r="r" b="b"/>
              <a:pathLst>
                <a:path w="166878" h="205359">
                  <a:moveTo>
                    <a:pt x="138938" y="141732"/>
                  </a:moveTo>
                  <a:cubicBezTo>
                    <a:pt x="134366" y="135636"/>
                    <a:pt x="132461" y="127762"/>
                    <a:pt x="128016" y="121666"/>
                  </a:cubicBezTo>
                  <a:cubicBezTo>
                    <a:pt x="120269" y="111125"/>
                    <a:pt x="108077" y="104013"/>
                    <a:pt x="101092" y="92964"/>
                  </a:cubicBezTo>
                  <a:cubicBezTo>
                    <a:pt x="94107" y="81915"/>
                    <a:pt x="91694" y="69596"/>
                    <a:pt x="85471" y="58166"/>
                  </a:cubicBezTo>
                  <a:cubicBezTo>
                    <a:pt x="78740" y="45720"/>
                    <a:pt x="68580" y="41656"/>
                    <a:pt x="59944" y="30607"/>
                  </a:cubicBezTo>
                  <a:cubicBezTo>
                    <a:pt x="56007" y="25654"/>
                    <a:pt x="56261" y="16256"/>
                    <a:pt x="50800" y="8636"/>
                  </a:cubicBezTo>
                  <a:lnTo>
                    <a:pt x="50800" y="8636"/>
                  </a:lnTo>
                  <a:cubicBezTo>
                    <a:pt x="45466" y="1905"/>
                    <a:pt x="35306" y="0"/>
                    <a:pt x="26670" y="3175"/>
                  </a:cubicBezTo>
                  <a:cubicBezTo>
                    <a:pt x="12446" y="8382"/>
                    <a:pt x="0" y="24257"/>
                    <a:pt x="1270" y="36195"/>
                  </a:cubicBezTo>
                  <a:cubicBezTo>
                    <a:pt x="1397" y="37846"/>
                    <a:pt x="1905" y="40259"/>
                    <a:pt x="3683" y="42291"/>
                  </a:cubicBezTo>
                  <a:lnTo>
                    <a:pt x="13081" y="35687"/>
                  </a:lnTo>
                  <a:lnTo>
                    <a:pt x="3683" y="42291"/>
                  </a:lnTo>
                  <a:cubicBezTo>
                    <a:pt x="12192" y="52959"/>
                    <a:pt x="25146" y="60960"/>
                    <a:pt x="35560" y="70104"/>
                  </a:cubicBezTo>
                  <a:cubicBezTo>
                    <a:pt x="43307" y="76962"/>
                    <a:pt x="52959" y="82931"/>
                    <a:pt x="57785" y="91948"/>
                  </a:cubicBezTo>
                  <a:cubicBezTo>
                    <a:pt x="62865" y="101219"/>
                    <a:pt x="66802" y="117475"/>
                    <a:pt x="70866" y="127254"/>
                  </a:cubicBezTo>
                  <a:cubicBezTo>
                    <a:pt x="77089" y="142367"/>
                    <a:pt x="91440" y="142748"/>
                    <a:pt x="98933" y="157099"/>
                  </a:cubicBezTo>
                  <a:cubicBezTo>
                    <a:pt x="106807" y="171958"/>
                    <a:pt x="107188" y="176403"/>
                    <a:pt x="113157" y="193802"/>
                  </a:cubicBezTo>
                  <a:cubicBezTo>
                    <a:pt x="114300" y="196977"/>
                    <a:pt x="119761" y="205232"/>
                    <a:pt x="119888" y="205359"/>
                  </a:cubicBezTo>
                  <a:lnTo>
                    <a:pt x="166878" y="171831"/>
                  </a:lnTo>
                  <a:cubicBezTo>
                    <a:pt x="154940" y="155829"/>
                    <a:pt x="146431" y="152146"/>
                    <a:pt x="138811" y="141859"/>
                  </a:cubicBezTo>
                </a:path>
              </a:pathLst>
            </a:custGeom>
            <a:solidFill>
              <a:srgbClr val="FFFFFF"/>
            </a:solidFill>
          </p:spPr>
          <p:txBody>
            <a:bodyPr/>
            <a:lstStyle/>
            <a:p>
              <a:endParaRPr lang="en-US"/>
            </a:p>
          </p:txBody>
        </p:sp>
        <p:sp>
          <p:nvSpPr>
            <p:cNvPr id="8" name="Freeform 8"/>
            <p:cNvSpPr/>
            <p:nvPr/>
          </p:nvSpPr>
          <p:spPr>
            <a:xfrm>
              <a:off x="4333113" y="701675"/>
              <a:ext cx="94996" cy="71755"/>
            </a:xfrm>
            <a:custGeom>
              <a:avLst/>
              <a:gdLst/>
              <a:ahLst/>
              <a:cxnLst/>
              <a:rect l="l" t="t" r="r" b="b"/>
              <a:pathLst>
                <a:path w="94996" h="71755">
                  <a:moveTo>
                    <a:pt x="0" y="33528"/>
                  </a:moveTo>
                  <a:lnTo>
                    <a:pt x="2540" y="36957"/>
                  </a:lnTo>
                  <a:lnTo>
                    <a:pt x="5207" y="40259"/>
                  </a:lnTo>
                  <a:lnTo>
                    <a:pt x="7874" y="43434"/>
                  </a:lnTo>
                  <a:lnTo>
                    <a:pt x="10668" y="46482"/>
                  </a:lnTo>
                  <a:lnTo>
                    <a:pt x="13589" y="49403"/>
                  </a:lnTo>
                  <a:lnTo>
                    <a:pt x="16510" y="52197"/>
                  </a:lnTo>
                  <a:lnTo>
                    <a:pt x="19558" y="54864"/>
                  </a:lnTo>
                  <a:lnTo>
                    <a:pt x="22606" y="57404"/>
                  </a:lnTo>
                  <a:lnTo>
                    <a:pt x="25654" y="59690"/>
                  </a:lnTo>
                  <a:lnTo>
                    <a:pt x="28829" y="61849"/>
                  </a:lnTo>
                  <a:lnTo>
                    <a:pt x="32004" y="63881"/>
                  </a:lnTo>
                  <a:lnTo>
                    <a:pt x="35179" y="65786"/>
                  </a:lnTo>
                  <a:lnTo>
                    <a:pt x="38354" y="67564"/>
                  </a:lnTo>
                  <a:lnTo>
                    <a:pt x="41529" y="69088"/>
                  </a:lnTo>
                  <a:lnTo>
                    <a:pt x="44831" y="70485"/>
                  </a:lnTo>
                  <a:lnTo>
                    <a:pt x="48133" y="71755"/>
                  </a:lnTo>
                  <a:lnTo>
                    <a:pt x="51308" y="70358"/>
                  </a:lnTo>
                  <a:lnTo>
                    <a:pt x="54483" y="68834"/>
                  </a:lnTo>
                  <a:lnTo>
                    <a:pt x="57658" y="67183"/>
                  </a:lnTo>
                  <a:lnTo>
                    <a:pt x="60833" y="65405"/>
                  </a:lnTo>
                  <a:lnTo>
                    <a:pt x="64008" y="63500"/>
                  </a:lnTo>
                  <a:lnTo>
                    <a:pt x="67056" y="61341"/>
                  </a:lnTo>
                  <a:lnTo>
                    <a:pt x="70104" y="59055"/>
                  </a:lnTo>
                  <a:lnTo>
                    <a:pt x="73152" y="56642"/>
                  </a:lnTo>
                  <a:lnTo>
                    <a:pt x="76073" y="54102"/>
                  </a:lnTo>
                  <a:lnTo>
                    <a:pt x="78994" y="51435"/>
                  </a:lnTo>
                  <a:lnTo>
                    <a:pt x="81915" y="48641"/>
                  </a:lnTo>
                  <a:lnTo>
                    <a:pt x="84709" y="45720"/>
                  </a:lnTo>
                  <a:lnTo>
                    <a:pt x="87376" y="42545"/>
                  </a:lnTo>
                  <a:lnTo>
                    <a:pt x="90043" y="39243"/>
                  </a:lnTo>
                  <a:lnTo>
                    <a:pt x="92583" y="35814"/>
                  </a:lnTo>
                  <a:lnTo>
                    <a:pt x="94996" y="32258"/>
                  </a:lnTo>
                  <a:lnTo>
                    <a:pt x="47117" y="0"/>
                  </a:lnTo>
                  <a:close/>
                </a:path>
              </a:pathLst>
            </a:custGeom>
            <a:solidFill>
              <a:srgbClr val="FFFFFF"/>
            </a:solidFill>
          </p:spPr>
          <p:txBody>
            <a:bodyPr/>
            <a:lstStyle/>
            <a:p>
              <a:endParaRPr lang="en-US"/>
            </a:p>
          </p:txBody>
        </p:sp>
      </p:grpSp>
      <p:sp>
        <p:nvSpPr>
          <p:cNvPr id="9" name="Freeform 9"/>
          <p:cNvSpPr/>
          <p:nvPr/>
        </p:nvSpPr>
        <p:spPr>
          <a:xfrm rot="2793262">
            <a:off x="14172268" y="2831126"/>
            <a:ext cx="4422149" cy="9061115"/>
          </a:xfrm>
          <a:custGeom>
            <a:avLst/>
            <a:gdLst/>
            <a:ahLst/>
            <a:cxnLst/>
            <a:rect l="l" t="t" r="r" b="b"/>
            <a:pathLst>
              <a:path w="4422149" h="9061115">
                <a:moveTo>
                  <a:pt x="0" y="0"/>
                </a:moveTo>
                <a:lnTo>
                  <a:pt x="4422149" y="0"/>
                </a:lnTo>
                <a:lnTo>
                  <a:pt x="4422149" y="9061115"/>
                </a:lnTo>
                <a:lnTo>
                  <a:pt x="0" y="90611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9079005" y="9561715"/>
            <a:ext cx="132591" cy="309130"/>
          </a:xfrm>
          <a:prstGeom prst="rect">
            <a:avLst/>
          </a:prstGeom>
        </p:spPr>
        <p:txBody>
          <a:bodyPr lIns="0" tIns="0" rIns="0" bIns="0" rtlCol="0" anchor="t">
            <a:spAutoFit/>
          </a:bodyPr>
          <a:lstStyle/>
          <a:p>
            <a:pPr algn="l">
              <a:lnSpc>
                <a:spcPts val="2577"/>
              </a:lnSpc>
            </a:pPr>
            <a:r>
              <a:rPr lang="en-US" sz="1840" b="1" spc="-5">
                <a:solidFill>
                  <a:srgbClr val="000000"/>
                </a:solidFill>
                <a:latin typeface="IBM Plex Sans Bold"/>
                <a:ea typeface="IBM Plex Sans Bold"/>
                <a:cs typeface="IBM Plex Sans Bold"/>
                <a:sym typeface="IBM Plex Sans Bold"/>
              </a:rPr>
              <a:t>3</a:t>
            </a:r>
          </a:p>
        </p:txBody>
      </p:sp>
      <p:grpSp>
        <p:nvGrpSpPr>
          <p:cNvPr id="11" name="Group 11"/>
          <p:cNvGrpSpPr/>
          <p:nvPr/>
        </p:nvGrpSpPr>
        <p:grpSpPr>
          <a:xfrm>
            <a:off x="1125939" y="4390636"/>
            <a:ext cx="12210797" cy="4155593"/>
            <a:chOff x="0" y="0"/>
            <a:chExt cx="16281063" cy="5540791"/>
          </a:xfrm>
        </p:grpSpPr>
        <p:sp>
          <p:nvSpPr>
            <p:cNvPr id="12" name="TextBox 12"/>
            <p:cNvSpPr txBox="1"/>
            <p:nvPr/>
          </p:nvSpPr>
          <p:spPr>
            <a:xfrm>
              <a:off x="0" y="-19050"/>
              <a:ext cx="15405323" cy="590617"/>
            </a:xfrm>
            <a:prstGeom prst="rect">
              <a:avLst/>
            </a:prstGeom>
          </p:spPr>
          <p:txBody>
            <a:bodyPr lIns="0" tIns="0" rIns="0" bIns="0" rtlCol="0" anchor="t">
              <a:spAutoFit/>
            </a:bodyPr>
            <a:lstStyle/>
            <a:p>
              <a:pPr algn="l">
                <a:lnSpc>
                  <a:spcPts val="3564"/>
                </a:lnSpc>
              </a:pPr>
              <a:r>
                <a:rPr lang="en-US" sz="2822" spc="-8">
                  <a:solidFill>
                    <a:srgbClr val="5B92A7"/>
                  </a:solidFill>
                  <a:latin typeface="IBM Plex Sans"/>
                  <a:ea typeface="IBM Plex Sans"/>
                  <a:cs typeface="IBM Plex Sans"/>
                  <a:sym typeface="IBM Plex Sans"/>
                </a:rPr>
                <a:t>•</a:t>
              </a:r>
              <a:r>
                <a:rPr lang="en-US" sz="2822" b="1" spc="-8">
                  <a:solidFill>
                    <a:srgbClr val="5B92A7"/>
                  </a:solidFill>
                  <a:latin typeface="IBM Plex Sans Bold"/>
                  <a:ea typeface="IBM Plex Sans Bold"/>
                  <a:cs typeface="IBM Plex Sans Bold"/>
                  <a:sym typeface="IBM Plex Sans Bold"/>
                </a:rPr>
                <a:t>Assess Existing Coverage Policies:</a:t>
              </a:r>
              <a:r>
                <a:rPr lang="en-US" sz="2822" spc="-8">
                  <a:solidFill>
                    <a:srgbClr val="1C4795"/>
                  </a:solidFill>
                  <a:latin typeface="IBM Plex Sans"/>
                  <a:ea typeface="IBM Plex Sans"/>
                  <a:cs typeface="IBM Plex Sans"/>
                  <a:sym typeface="IBM Plex Sans"/>
                </a:rPr>
                <a:t> </a:t>
              </a:r>
              <a:r>
                <a:rPr lang="en-US" sz="2822" spc="-8">
                  <a:solidFill>
                    <a:srgbClr val="000000"/>
                  </a:solidFill>
                  <a:latin typeface="IBM Plex Sans"/>
                  <a:ea typeface="IBM Plex Sans"/>
                  <a:cs typeface="IBM Plex Sans"/>
                  <a:sym typeface="IBM Plex Sans"/>
                </a:rPr>
                <a:t>Examine perinatal care </a:t>
              </a:r>
            </a:p>
          </p:txBody>
        </p:sp>
        <p:sp>
          <p:nvSpPr>
            <p:cNvPr id="13" name="TextBox 13"/>
            <p:cNvSpPr txBox="1"/>
            <p:nvPr/>
          </p:nvSpPr>
          <p:spPr>
            <a:xfrm>
              <a:off x="279446" y="602103"/>
              <a:ext cx="16001616" cy="1192293"/>
            </a:xfrm>
            <a:prstGeom prst="rect">
              <a:avLst/>
            </a:prstGeom>
          </p:spPr>
          <p:txBody>
            <a:bodyPr lIns="0" tIns="0" rIns="0" bIns="0" rtlCol="0" anchor="t">
              <a:spAutoFit/>
            </a:bodyPr>
            <a:lstStyle/>
            <a:p>
              <a:pPr algn="l">
                <a:lnSpc>
                  <a:spcPts val="3564"/>
                </a:lnSpc>
              </a:pPr>
              <a:r>
                <a:rPr lang="en-US" sz="2822" spc="-8">
                  <a:solidFill>
                    <a:srgbClr val="000000"/>
                  </a:solidFill>
                  <a:latin typeface="IBM Plex Sans"/>
                  <a:ea typeface="IBM Plex Sans"/>
                  <a:cs typeface="IBM Plex Sans"/>
                  <a:sym typeface="IBM Plex Sans"/>
                </a:rPr>
                <a:t>coverage policies across state-regulated and publicly-funded insurance markets.</a:t>
              </a:r>
            </a:p>
          </p:txBody>
        </p:sp>
        <p:sp>
          <p:nvSpPr>
            <p:cNvPr id="14" name="TextBox 14"/>
            <p:cNvSpPr txBox="1"/>
            <p:nvPr/>
          </p:nvSpPr>
          <p:spPr>
            <a:xfrm>
              <a:off x="0" y="2465562"/>
              <a:ext cx="15935748" cy="590617"/>
            </a:xfrm>
            <a:prstGeom prst="rect">
              <a:avLst/>
            </a:prstGeom>
          </p:spPr>
          <p:txBody>
            <a:bodyPr lIns="0" tIns="0" rIns="0" bIns="0" rtlCol="0" anchor="t">
              <a:spAutoFit/>
            </a:bodyPr>
            <a:lstStyle/>
            <a:p>
              <a:pPr algn="l">
                <a:lnSpc>
                  <a:spcPts val="3564"/>
                </a:lnSpc>
              </a:pPr>
              <a:r>
                <a:rPr lang="en-US" sz="2822" b="1" spc="-8">
                  <a:solidFill>
                    <a:srgbClr val="5B92A7"/>
                  </a:solidFill>
                  <a:latin typeface="IBM Plex Sans Bold"/>
                  <a:ea typeface="IBM Plex Sans Bold"/>
                  <a:cs typeface="IBM Plex Sans Bold"/>
                  <a:sym typeface="IBM Plex Sans Bold"/>
                </a:rPr>
                <a:t>•Identify Gaps and Disparities:</a:t>
              </a:r>
              <a:r>
                <a:rPr lang="en-US" sz="2822" spc="-8">
                  <a:solidFill>
                    <a:srgbClr val="1C4795"/>
                  </a:solidFill>
                  <a:latin typeface="IBM Plex Sans"/>
                  <a:ea typeface="IBM Plex Sans"/>
                  <a:cs typeface="IBM Plex Sans"/>
                  <a:sym typeface="IBM Plex Sans"/>
                </a:rPr>
                <a:t> </a:t>
              </a:r>
              <a:r>
                <a:rPr lang="en-US" sz="2822" spc="-8">
                  <a:solidFill>
                    <a:srgbClr val="000000"/>
                  </a:solidFill>
                  <a:latin typeface="IBM Plex Sans"/>
                  <a:ea typeface="IBM Plex Sans"/>
                  <a:cs typeface="IBM Plex Sans"/>
                  <a:sym typeface="IBM Plex Sans"/>
                </a:rPr>
                <a:t>Highlight gaps and disparities </a:t>
              </a:r>
            </a:p>
          </p:txBody>
        </p:sp>
        <p:sp>
          <p:nvSpPr>
            <p:cNvPr id="15" name="TextBox 15"/>
            <p:cNvSpPr txBox="1"/>
            <p:nvPr/>
          </p:nvSpPr>
          <p:spPr>
            <a:xfrm>
              <a:off x="272002" y="3086715"/>
              <a:ext cx="6753406" cy="590617"/>
            </a:xfrm>
            <a:prstGeom prst="rect">
              <a:avLst/>
            </a:prstGeom>
          </p:spPr>
          <p:txBody>
            <a:bodyPr lIns="0" tIns="0" rIns="0" bIns="0" rtlCol="0" anchor="t">
              <a:spAutoFit/>
            </a:bodyPr>
            <a:lstStyle/>
            <a:p>
              <a:pPr algn="l">
                <a:lnSpc>
                  <a:spcPts val="3564"/>
                </a:lnSpc>
              </a:pPr>
              <a:r>
                <a:rPr lang="en-US" sz="2822" spc="-8">
                  <a:solidFill>
                    <a:srgbClr val="000000"/>
                  </a:solidFill>
                  <a:latin typeface="IBM Plex Sans"/>
                  <a:ea typeface="IBM Plex Sans"/>
                  <a:cs typeface="IBM Plex Sans"/>
                  <a:sym typeface="IBM Plex Sans"/>
                </a:rPr>
                <a:t>in perinatal care coverage.</a:t>
              </a:r>
            </a:p>
          </p:txBody>
        </p:sp>
        <p:sp>
          <p:nvSpPr>
            <p:cNvPr id="16" name="TextBox 16"/>
            <p:cNvSpPr txBox="1"/>
            <p:nvPr/>
          </p:nvSpPr>
          <p:spPr>
            <a:xfrm>
              <a:off x="0" y="4329021"/>
              <a:ext cx="15870465" cy="590617"/>
            </a:xfrm>
            <a:prstGeom prst="rect">
              <a:avLst/>
            </a:prstGeom>
          </p:spPr>
          <p:txBody>
            <a:bodyPr lIns="0" tIns="0" rIns="0" bIns="0" rtlCol="0" anchor="t">
              <a:spAutoFit/>
            </a:bodyPr>
            <a:lstStyle/>
            <a:p>
              <a:pPr algn="l">
                <a:lnSpc>
                  <a:spcPts val="3564"/>
                </a:lnSpc>
              </a:pPr>
              <a:r>
                <a:rPr lang="en-US" sz="2822" b="1" spc="-8">
                  <a:solidFill>
                    <a:srgbClr val="5B92A7"/>
                  </a:solidFill>
                  <a:latin typeface="IBM Plex Sans Bold"/>
                  <a:ea typeface="IBM Plex Sans Bold"/>
                  <a:cs typeface="IBM Plex Sans Bold"/>
                  <a:sym typeface="IBM Plex Sans Bold"/>
                </a:rPr>
                <a:t>•Recommend Policy Improvements:</a:t>
              </a:r>
              <a:r>
                <a:rPr lang="en-US" sz="2822" spc="-8">
                  <a:solidFill>
                    <a:srgbClr val="1C4795"/>
                  </a:solidFill>
                  <a:latin typeface="IBM Plex Sans"/>
                  <a:ea typeface="IBM Plex Sans"/>
                  <a:cs typeface="IBM Plex Sans"/>
                  <a:sym typeface="IBM Plex Sans"/>
                </a:rPr>
                <a:t> </a:t>
              </a:r>
              <a:r>
                <a:rPr lang="en-US" sz="2822" spc="-8">
                  <a:solidFill>
                    <a:srgbClr val="000000"/>
                  </a:solidFill>
                  <a:latin typeface="IBM Plex Sans"/>
                  <a:ea typeface="IBM Plex Sans"/>
                  <a:cs typeface="IBM Plex Sans"/>
                  <a:sym typeface="IBM Plex Sans"/>
                </a:rPr>
                <a:t>Propose policy changes </a:t>
              </a:r>
            </a:p>
          </p:txBody>
        </p:sp>
        <p:sp>
          <p:nvSpPr>
            <p:cNvPr id="17" name="TextBox 17"/>
            <p:cNvSpPr txBox="1"/>
            <p:nvPr/>
          </p:nvSpPr>
          <p:spPr>
            <a:xfrm>
              <a:off x="272002" y="4950174"/>
              <a:ext cx="11898619" cy="590617"/>
            </a:xfrm>
            <a:prstGeom prst="rect">
              <a:avLst/>
            </a:prstGeom>
          </p:spPr>
          <p:txBody>
            <a:bodyPr lIns="0" tIns="0" rIns="0" bIns="0" rtlCol="0" anchor="t">
              <a:spAutoFit/>
            </a:bodyPr>
            <a:lstStyle/>
            <a:p>
              <a:pPr algn="l">
                <a:lnSpc>
                  <a:spcPts val="3564"/>
                </a:lnSpc>
              </a:pPr>
              <a:r>
                <a:rPr lang="en-US" sz="2822" spc="-8">
                  <a:solidFill>
                    <a:srgbClr val="000000"/>
                  </a:solidFill>
                  <a:latin typeface="IBM Plex Sans"/>
                  <a:ea typeface="IBM Plex Sans"/>
                  <a:cs typeface="IBM Plex Sans"/>
                  <a:sym typeface="IBM Plex Sans"/>
                </a:rPr>
                <a:t>to improve access and equity in perinatal care.</a:t>
              </a:r>
            </a:p>
          </p:txBody>
        </p:sp>
      </p:grpSp>
      <p:sp>
        <p:nvSpPr>
          <p:cNvPr id="18" name="TextBox 18"/>
          <p:cNvSpPr txBox="1"/>
          <p:nvPr/>
        </p:nvSpPr>
        <p:spPr>
          <a:xfrm>
            <a:off x="1125939" y="811180"/>
            <a:ext cx="12113871" cy="1384300"/>
          </a:xfrm>
          <a:prstGeom prst="rect">
            <a:avLst/>
          </a:prstGeom>
        </p:spPr>
        <p:txBody>
          <a:bodyPr lIns="0" tIns="0" rIns="0" bIns="0" rtlCol="0" anchor="t">
            <a:spAutoFit/>
          </a:bodyPr>
          <a:lstStyle/>
          <a:p>
            <a:pPr algn="ctr">
              <a:lnSpc>
                <a:spcPts val="5599"/>
              </a:lnSpc>
              <a:spcBef>
                <a:spcPct val="0"/>
              </a:spcBef>
            </a:pPr>
            <a:r>
              <a:rPr lang="en-US" sz="3999" b="1" spc="-11">
                <a:solidFill>
                  <a:srgbClr val="000000"/>
                </a:solidFill>
                <a:latin typeface="IBM Plex Sans Bold"/>
                <a:ea typeface="IBM Plex Sans Bold"/>
                <a:cs typeface="IBM Plex Sans Bold"/>
                <a:sym typeface="IBM Plex Sans Bold"/>
              </a:rPr>
              <a:t>High-quality perinatal care is critical for maternal and infant health outcomes.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451721" y="1826934"/>
            <a:ext cx="8593217" cy="8701377"/>
          </a:xfrm>
          <a:custGeom>
            <a:avLst/>
            <a:gdLst/>
            <a:ahLst/>
            <a:cxnLst/>
            <a:rect l="l" t="t" r="r" b="b"/>
            <a:pathLst>
              <a:path w="8593217" h="8701377">
                <a:moveTo>
                  <a:pt x="0" y="0"/>
                </a:moveTo>
                <a:lnTo>
                  <a:pt x="8593217" y="0"/>
                </a:lnTo>
                <a:lnTo>
                  <a:pt x="8593217" y="8701378"/>
                </a:lnTo>
                <a:lnTo>
                  <a:pt x="0" y="87013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3" name="Table 3"/>
          <p:cNvGraphicFramePr>
            <a:graphicFrameLocks noGrp="1"/>
          </p:cNvGraphicFramePr>
          <p:nvPr/>
        </p:nvGraphicFramePr>
        <p:xfrm>
          <a:off x="739658" y="4651777"/>
          <a:ext cx="8004292" cy="4850744"/>
        </p:xfrm>
        <a:graphic>
          <a:graphicData uri="http://schemas.openxmlformats.org/drawingml/2006/table">
            <a:tbl>
              <a:tblPr/>
              <a:tblGrid>
                <a:gridCol w="2684583">
                  <a:extLst>
                    <a:ext uri="{9D8B030D-6E8A-4147-A177-3AD203B41FA5}">
                      <a16:colId xmlns:a16="http://schemas.microsoft.com/office/drawing/2014/main" val="20000"/>
                    </a:ext>
                  </a:extLst>
                </a:gridCol>
                <a:gridCol w="2684583">
                  <a:extLst>
                    <a:ext uri="{9D8B030D-6E8A-4147-A177-3AD203B41FA5}">
                      <a16:colId xmlns:a16="http://schemas.microsoft.com/office/drawing/2014/main" val="20001"/>
                    </a:ext>
                  </a:extLst>
                </a:gridCol>
                <a:gridCol w="2635126">
                  <a:extLst>
                    <a:ext uri="{9D8B030D-6E8A-4147-A177-3AD203B41FA5}">
                      <a16:colId xmlns:a16="http://schemas.microsoft.com/office/drawing/2014/main" val="20002"/>
                    </a:ext>
                  </a:extLst>
                </a:gridCol>
              </a:tblGrid>
              <a:tr h="1194497">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Prenatal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DF1E9"/>
                    </a:solidFill>
                  </a:tcPr>
                </a:tc>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Birth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CF8FE"/>
                    </a:solidFill>
                  </a:tcPr>
                </a:tc>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Post-Partum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DF1E9"/>
                    </a:solidFill>
                  </a:tcPr>
                </a:tc>
                <a:extLst>
                  <a:ext uri="{0D108BD9-81ED-4DB2-BD59-A6C34878D82A}">
                    <a16:rowId xmlns:a16="http://schemas.microsoft.com/office/drawing/2014/main" val="10000"/>
                  </a:ext>
                </a:extLst>
              </a:tr>
              <a:tr h="2039332">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Mental Health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CF8FE"/>
                    </a:solidFill>
                  </a:tcPr>
                </a:tc>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Health Related Social Needs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DF1E9"/>
                    </a:solidFill>
                  </a:tcPr>
                </a:tc>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Dental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CF8FE"/>
                    </a:solidFill>
                  </a:tcPr>
                </a:tc>
                <a:extLst>
                  <a:ext uri="{0D108BD9-81ED-4DB2-BD59-A6C34878D82A}">
                    <a16:rowId xmlns:a16="http://schemas.microsoft.com/office/drawing/2014/main" val="10001"/>
                  </a:ext>
                </a:extLst>
              </a:tr>
              <a:tr h="1616915">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Reproductive Assistance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DF1E9"/>
                    </a:solidFill>
                  </a:tcPr>
                </a:tc>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Drugs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CF8FE"/>
                    </a:solidFill>
                  </a:tcPr>
                </a:tc>
                <a:tc>
                  <a:txBody>
                    <a:bodyPr/>
                    <a:lstStyle/>
                    <a:p>
                      <a:pPr algn="ctr">
                        <a:lnSpc>
                          <a:spcPts val="3359"/>
                        </a:lnSpc>
                        <a:defRPr/>
                      </a:pPr>
                      <a:r>
                        <a:rPr lang="en-US" sz="2400" b="1">
                          <a:solidFill>
                            <a:srgbClr val="000000"/>
                          </a:solidFill>
                          <a:latin typeface="IBM Plex Sans Bold"/>
                          <a:ea typeface="IBM Plex Sans Bold"/>
                          <a:cs typeface="IBM Plex Sans Bold"/>
                          <a:sym typeface="IBM Plex Sans Bold"/>
                        </a:rPr>
                        <a:t>Contraception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DF1E9"/>
                    </a:solidFill>
                  </a:tcPr>
                </a:tc>
                <a:extLst>
                  <a:ext uri="{0D108BD9-81ED-4DB2-BD59-A6C34878D82A}">
                    <a16:rowId xmlns:a16="http://schemas.microsoft.com/office/drawing/2014/main" val="10002"/>
                  </a:ext>
                </a:extLst>
              </a:tr>
            </a:tbl>
          </a:graphicData>
        </a:graphic>
      </p:graphicFrame>
      <p:sp>
        <p:nvSpPr>
          <p:cNvPr id="4" name="TextBox 4"/>
          <p:cNvSpPr txBox="1"/>
          <p:nvPr/>
        </p:nvSpPr>
        <p:spPr>
          <a:xfrm>
            <a:off x="13748330" y="7429931"/>
            <a:ext cx="209567" cy="427590"/>
          </a:xfrm>
          <a:prstGeom prst="rect">
            <a:avLst/>
          </a:prstGeom>
        </p:spPr>
        <p:txBody>
          <a:bodyPr lIns="0" tIns="0" rIns="0" bIns="0" rtlCol="0" anchor="t">
            <a:spAutoFit/>
          </a:bodyPr>
          <a:lstStyle/>
          <a:p>
            <a:pPr algn="l">
              <a:lnSpc>
                <a:spcPts val="3577"/>
              </a:lnSpc>
            </a:pPr>
            <a:r>
              <a:rPr lang="en-US" sz="2555" b="1" spc="-7">
                <a:solidFill>
                  <a:srgbClr val="000000"/>
                </a:solidFill>
                <a:latin typeface="IBM Plex Sans Bold"/>
                <a:ea typeface="IBM Plex Sans Bold"/>
                <a:cs typeface="IBM Plex Sans Bold"/>
                <a:sym typeface="IBM Plex Sans Bold"/>
              </a:rPr>
              <a:t>4</a:t>
            </a:r>
          </a:p>
        </p:txBody>
      </p:sp>
      <p:sp>
        <p:nvSpPr>
          <p:cNvPr id="5" name="TextBox 5"/>
          <p:cNvSpPr txBox="1"/>
          <p:nvPr/>
        </p:nvSpPr>
        <p:spPr>
          <a:xfrm>
            <a:off x="1028700" y="1000125"/>
            <a:ext cx="8115300" cy="4463796"/>
          </a:xfrm>
          <a:prstGeom prst="rect">
            <a:avLst/>
          </a:prstGeom>
        </p:spPr>
        <p:txBody>
          <a:bodyPr lIns="0" tIns="0" rIns="0" bIns="0" rtlCol="0" anchor="t">
            <a:spAutoFit/>
          </a:bodyPr>
          <a:lstStyle/>
          <a:p>
            <a:pPr algn="l">
              <a:lnSpc>
                <a:spcPts val="5051"/>
              </a:lnSpc>
            </a:pPr>
            <a:r>
              <a:rPr lang="en-US" sz="3999" spc="-11">
                <a:solidFill>
                  <a:srgbClr val="000000"/>
                </a:solidFill>
                <a:latin typeface="IBM Plex Sans"/>
                <a:ea typeface="IBM Plex Sans"/>
                <a:cs typeface="IBM Plex Sans"/>
                <a:sym typeface="IBM Plex Sans"/>
              </a:rPr>
              <a:t>In New Jersey, the perinatal care coverage provided by state- regulated insurance plans and state-funded health coverage varies significantly. </a:t>
            </a:r>
          </a:p>
          <a:p>
            <a:pPr algn="l">
              <a:lnSpc>
                <a:spcPts val="5051"/>
              </a:lnSpc>
            </a:pPr>
            <a:endParaRPr lang="en-US" sz="3999" spc="-11">
              <a:solidFill>
                <a:srgbClr val="000000"/>
              </a:solidFill>
              <a:latin typeface="IBM Plex Sans"/>
              <a:ea typeface="IBM Plex Sans"/>
              <a:cs typeface="IBM Plex Sans"/>
              <a:sym typeface="IBM Plex Sans"/>
            </a:endParaRPr>
          </a:p>
          <a:p>
            <a:pPr algn="l">
              <a:lnSpc>
                <a:spcPts val="5051"/>
              </a:lnSpc>
            </a:pPr>
            <a:endParaRPr lang="en-US" sz="3999" spc="-11">
              <a:solidFill>
                <a:srgbClr val="000000"/>
              </a:solidFill>
              <a:latin typeface="IBM Plex Sans"/>
              <a:ea typeface="IBM Plex Sans"/>
              <a:cs typeface="IBM Plex Sans"/>
              <a:sym typeface="IBM Plex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5033225">
            <a:off x="5053160" y="444895"/>
            <a:ext cx="7708377" cy="6816089"/>
            <a:chOff x="0" y="0"/>
            <a:chExt cx="7899400" cy="6985000"/>
          </a:xfrm>
        </p:grpSpPr>
        <p:sp>
          <p:nvSpPr>
            <p:cNvPr id="3" name="Freeform 3"/>
            <p:cNvSpPr/>
            <p:nvPr/>
          </p:nvSpPr>
          <p:spPr>
            <a:xfrm>
              <a:off x="63500" y="63500"/>
              <a:ext cx="7772400" cy="6858000"/>
            </a:xfrm>
            <a:custGeom>
              <a:avLst/>
              <a:gdLst/>
              <a:ahLst/>
              <a:cxnLst/>
              <a:rect l="l" t="t" r="r" b="b"/>
              <a:pathLst>
                <a:path w="7772400" h="6858000">
                  <a:moveTo>
                    <a:pt x="0" y="6858000"/>
                  </a:moveTo>
                  <a:lnTo>
                    <a:pt x="7772400" y="6858000"/>
                  </a:lnTo>
                  <a:lnTo>
                    <a:pt x="7772400" y="0"/>
                  </a:lnTo>
                  <a:lnTo>
                    <a:pt x="0" y="0"/>
                  </a:lnTo>
                  <a:close/>
                </a:path>
              </a:pathLst>
            </a:custGeom>
            <a:solidFill>
              <a:srgbClr val="ECF8FE"/>
            </a:solidFill>
          </p:spPr>
          <p:txBody>
            <a:bodyPr/>
            <a:lstStyle/>
            <a:p>
              <a:endParaRPr lang="en-US"/>
            </a:p>
          </p:txBody>
        </p:sp>
        <p:sp>
          <p:nvSpPr>
            <p:cNvPr id="4" name="Freeform 4"/>
            <p:cNvSpPr/>
            <p:nvPr/>
          </p:nvSpPr>
          <p:spPr>
            <a:xfrm>
              <a:off x="818007" y="2439924"/>
              <a:ext cx="90424" cy="78232"/>
            </a:xfrm>
            <a:custGeom>
              <a:avLst/>
              <a:gdLst/>
              <a:ahLst/>
              <a:cxnLst/>
              <a:rect l="l" t="t" r="r" b="b"/>
              <a:pathLst>
                <a:path w="90424" h="78232">
                  <a:moveTo>
                    <a:pt x="26416" y="6477"/>
                  </a:moveTo>
                  <a:cubicBezTo>
                    <a:pt x="6858" y="12954"/>
                    <a:pt x="0" y="30607"/>
                    <a:pt x="10414" y="66802"/>
                  </a:cubicBezTo>
                  <a:cubicBezTo>
                    <a:pt x="11430" y="70612"/>
                    <a:pt x="12319" y="74422"/>
                    <a:pt x="13970" y="78232"/>
                  </a:cubicBezTo>
                  <a:lnTo>
                    <a:pt x="90424" y="45720"/>
                  </a:lnTo>
                  <a:cubicBezTo>
                    <a:pt x="77089" y="24638"/>
                    <a:pt x="46101" y="0"/>
                    <a:pt x="26416" y="6350"/>
                  </a:cubicBezTo>
                </a:path>
              </a:pathLst>
            </a:custGeom>
            <a:solidFill>
              <a:srgbClr val="5B92A7"/>
            </a:solidFill>
          </p:spPr>
          <p:txBody>
            <a:bodyPr/>
            <a:lstStyle/>
            <a:p>
              <a:endParaRPr lang="en-US"/>
            </a:p>
          </p:txBody>
        </p:sp>
        <p:sp>
          <p:nvSpPr>
            <p:cNvPr id="5" name="Freeform 5"/>
            <p:cNvSpPr/>
            <p:nvPr/>
          </p:nvSpPr>
          <p:spPr>
            <a:xfrm>
              <a:off x="832485" y="2485518"/>
              <a:ext cx="2673603" cy="1982978"/>
            </a:xfrm>
            <a:custGeom>
              <a:avLst/>
              <a:gdLst/>
              <a:ahLst/>
              <a:cxnLst/>
              <a:rect l="l" t="t" r="r" b="b"/>
              <a:pathLst>
                <a:path w="2673603" h="1982978">
                  <a:moveTo>
                    <a:pt x="2672334" y="1394713"/>
                  </a:moveTo>
                  <a:lnTo>
                    <a:pt x="2671572" y="1390776"/>
                  </a:lnTo>
                  <a:lnTo>
                    <a:pt x="2670683" y="1386966"/>
                  </a:lnTo>
                  <a:lnTo>
                    <a:pt x="2669540" y="1383156"/>
                  </a:lnTo>
                  <a:lnTo>
                    <a:pt x="2668270" y="1379473"/>
                  </a:lnTo>
                  <a:lnTo>
                    <a:pt x="2666746" y="1375790"/>
                  </a:lnTo>
                  <a:lnTo>
                    <a:pt x="2665095" y="1372107"/>
                  </a:lnTo>
                  <a:lnTo>
                    <a:pt x="2663190" y="1368551"/>
                  </a:lnTo>
                  <a:lnTo>
                    <a:pt x="2661158" y="1365122"/>
                  </a:lnTo>
                  <a:lnTo>
                    <a:pt x="2658872" y="1361693"/>
                  </a:lnTo>
                  <a:lnTo>
                    <a:pt x="2656459" y="1358391"/>
                  </a:lnTo>
                  <a:lnTo>
                    <a:pt x="2653792" y="1355216"/>
                  </a:lnTo>
                  <a:lnTo>
                    <a:pt x="2650998" y="1352168"/>
                  </a:lnTo>
                  <a:lnTo>
                    <a:pt x="2599309" y="1401698"/>
                  </a:lnTo>
                  <a:cubicBezTo>
                    <a:pt x="2599309" y="1401698"/>
                    <a:pt x="2599182" y="1401571"/>
                    <a:pt x="2599182" y="1401571"/>
                  </a:cubicBezTo>
                  <a:lnTo>
                    <a:pt x="2650617" y="1352295"/>
                  </a:lnTo>
                  <a:cubicBezTo>
                    <a:pt x="2633853" y="1334388"/>
                    <a:pt x="2608961" y="1322069"/>
                    <a:pt x="2592451" y="1305559"/>
                  </a:cubicBezTo>
                  <a:cubicBezTo>
                    <a:pt x="2582672" y="1295780"/>
                    <a:pt x="2576449" y="1282826"/>
                    <a:pt x="2566797" y="1272920"/>
                  </a:cubicBezTo>
                  <a:cubicBezTo>
                    <a:pt x="2550160" y="1256029"/>
                    <a:pt x="2524506" y="1249171"/>
                    <a:pt x="2508885" y="1231518"/>
                  </a:cubicBezTo>
                  <a:cubicBezTo>
                    <a:pt x="2493264" y="1213865"/>
                    <a:pt x="2489327" y="1187322"/>
                    <a:pt x="2474722" y="1168780"/>
                  </a:cubicBezTo>
                  <a:cubicBezTo>
                    <a:pt x="2458974" y="1148714"/>
                    <a:pt x="2432431" y="1139824"/>
                    <a:pt x="2414143" y="1122044"/>
                  </a:cubicBezTo>
                  <a:cubicBezTo>
                    <a:pt x="2395347" y="1103883"/>
                    <a:pt x="2386965" y="1076451"/>
                    <a:pt x="2368677" y="1058036"/>
                  </a:cubicBezTo>
                  <a:cubicBezTo>
                    <a:pt x="2351532" y="1040764"/>
                    <a:pt x="2326386" y="1032255"/>
                    <a:pt x="2308352" y="1015872"/>
                  </a:cubicBezTo>
                  <a:cubicBezTo>
                    <a:pt x="2288159" y="997584"/>
                    <a:pt x="2276729" y="971549"/>
                    <a:pt x="2259838" y="950213"/>
                  </a:cubicBezTo>
                  <a:cubicBezTo>
                    <a:pt x="2250186" y="938021"/>
                    <a:pt x="2238629" y="927479"/>
                    <a:pt x="2226564" y="917447"/>
                  </a:cubicBezTo>
                  <a:cubicBezTo>
                    <a:pt x="2224151" y="914780"/>
                    <a:pt x="2221484" y="912367"/>
                    <a:pt x="2218690" y="910081"/>
                  </a:cubicBezTo>
                  <a:cubicBezTo>
                    <a:pt x="2215515" y="907541"/>
                    <a:pt x="2212086" y="905382"/>
                    <a:pt x="2208657" y="903223"/>
                  </a:cubicBezTo>
                  <a:cubicBezTo>
                    <a:pt x="2195703" y="893190"/>
                    <a:pt x="2182495" y="883411"/>
                    <a:pt x="2170557" y="872743"/>
                  </a:cubicBezTo>
                  <a:cubicBezTo>
                    <a:pt x="2167382" y="867790"/>
                    <a:pt x="2164588" y="862583"/>
                    <a:pt x="2162048" y="857249"/>
                  </a:cubicBezTo>
                  <a:cubicBezTo>
                    <a:pt x="2156968" y="846581"/>
                    <a:pt x="2158238" y="841247"/>
                    <a:pt x="2137664" y="816863"/>
                  </a:cubicBezTo>
                  <a:lnTo>
                    <a:pt x="2137791" y="816736"/>
                  </a:lnTo>
                  <a:cubicBezTo>
                    <a:pt x="2126615" y="805814"/>
                    <a:pt x="2111121" y="802004"/>
                    <a:pt x="2098548" y="807846"/>
                  </a:cubicBezTo>
                  <a:cubicBezTo>
                    <a:pt x="2077847" y="817498"/>
                    <a:pt x="2062607" y="843533"/>
                    <a:pt x="2069592" y="863218"/>
                  </a:cubicBezTo>
                  <a:cubicBezTo>
                    <a:pt x="2070608" y="866012"/>
                    <a:pt x="2074418" y="870583"/>
                    <a:pt x="2077720" y="874266"/>
                  </a:cubicBezTo>
                  <a:lnTo>
                    <a:pt x="2116201" y="837309"/>
                  </a:lnTo>
                  <a:lnTo>
                    <a:pt x="2077593" y="874266"/>
                  </a:lnTo>
                  <a:cubicBezTo>
                    <a:pt x="2083689" y="880616"/>
                    <a:pt x="2089150" y="883538"/>
                    <a:pt x="2094865" y="887601"/>
                  </a:cubicBezTo>
                  <a:cubicBezTo>
                    <a:pt x="2104009" y="894078"/>
                    <a:pt x="2111121" y="902206"/>
                    <a:pt x="2121281" y="907286"/>
                  </a:cubicBezTo>
                  <a:cubicBezTo>
                    <a:pt x="2127123" y="910207"/>
                    <a:pt x="2133219" y="913001"/>
                    <a:pt x="2139188" y="915922"/>
                  </a:cubicBezTo>
                  <a:cubicBezTo>
                    <a:pt x="2155952" y="926971"/>
                    <a:pt x="2172462" y="938401"/>
                    <a:pt x="2185289" y="953514"/>
                  </a:cubicBezTo>
                  <a:cubicBezTo>
                    <a:pt x="2208022" y="980438"/>
                    <a:pt x="2218563" y="1018538"/>
                    <a:pt x="2248789" y="1037207"/>
                  </a:cubicBezTo>
                  <a:cubicBezTo>
                    <a:pt x="2263267" y="1046224"/>
                    <a:pt x="2281682" y="1050288"/>
                    <a:pt x="2293620" y="1062226"/>
                  </a:cubicBezTo>
                  <a:cubicBezTo>
                    <a:pt x="2306066" y="1074799"/>
                    <a:pt x="2309495" y="1094103"/>
                    <a:pt x="2318385" y="1109597"/>
                  </a:cubicBezTo>
                  <a:cubicBezTo>
                    <a:pt x="2324989" y="1121154"/>
                    <a:pt x="2334768" y="1130425"/>
                    <a:pt x="2344293" y="1139442"/>
                  </a:cubicBezTo>
                  <a:cubicBezTo>
                    <a:pt x="2362708" y="1156968"/>
                    <a:pt x="2381123" y="1174494"/>
                    <a:pt x="2401951" y="1189353"/>
                  </a:cubicBezTo>
                  <a:cubicBezTo>
                    <a:pt x="2417064" y="1200148"/>
                    <a:pt x="2433574" y="1209800"/>
                    <a:pt x="2445131" y="1224278"/>
                  </a:cubicBezTo>
                  <a:cubicBezTo>
                    <a:pt x="2456942" y="1239264"/>
                    <a:pt x="2462657" y="1258695"/>
                    <a:pt x="2473198" y="1274697"/>
                  </a:cubicBezTo>
                  <a:cubicBezTo>
                    <a:pt x="2489327" y="1299335"/>
                    <a:pt x="2515870" y="1314829"/>
                    <a:pt x="2533777" y="1338197"/>
                  </a:cubicBezTo>
                  <a:cubicBezTo>
                    <a:pt x="2544826" y="1352548"/>
                    <a:pt x="2554986" y="1366518"/>
                    <a:pt x="2566035" y="1380615"/>
                  </a:cubicBezTo>
                  <a:cubicBezTo>
                    <a:pt x="2562606" y="1380361"/>
                    <a:pt x="2558923" y="1380361"/>
                    <a:pt x="2555494" y="1380361"/>
                  </a:cubicBezTo>
                  <a:lnTo>
                    <a:pt x="2555494" y="1380234"/>
                  </a:lnTo>
                  <a:cubicBezTo>
                    <a:pt x="2543429" y="1380488"/>
                    <a:pt x="2535555" y="1382520"/>
                    <a:pt x="2526030" y="1383917"/>
                  </a:cubicBezTo>
                  <a:cubicBezTo>
                    <a:pt x="2511044" y="1386203"/>
                    <a:pt x="2496312" y="1385949"/>
                    <a:pt x="2481707" y="1390013"/>
                  </a:cubicBezTo>
                  <a:lnTo>
                    <a:pt x="2456307" y="1397379"/>
                  </a:lnTo>
                  <a:cubicBezTo>
                    <a:pt x="2442845" y="1399792"/>
                    <a:pt x="2429383" y="1402205"/>
                    <a:pt x="2415921" y="1403729"/>
                  </a:cubicBezTo>
                  <a:cubicBezTo>
                    <a:pt x="2402459" y="1404745"/>
                    <a:pt x="2388870" y="1404999"/>
                    <a:pt x="2375408" y="1403856"/>
                  </a:cubicBezTo>
                  <a:cubicBezTo>
                    <a:pt x="2327275" y="1399919"/>
                    <a:pt x="2280412" y="1380107"/>
                    <a:pt x="2233041" y="1386838"/>
                  </a:cubicBezTo>
                  <a:cubicBezTo>
                    <a:pt x="2210308" y="1389251"/>
                    <a:pt x="2188210" y="1397887"/>
                    <a:pt x="2165096" y="1396236"/>
                  </a:cubicBezTo>
                  <a:cubicBezTo>
                    <a:pt x="2140966" y="1394458"/>
                    <a:pt x="2119503" y="1381758"/>
                    <a:pt x="2096389" y="1375535"/>
                  </a:cubicBezTo>
                  <a:cubicBezTo>
                    <a:pt x="2087753" y="1373249"/>
                    <a:pt x="2078863" y="1371852"/>
                    <a:pt x="2069846" y="1370963"/>
                  </a:cubicBezTo>
                  <a:cubicBezTo>
                    <a:pt x="2060956" y="1369820"/>
                    <a:pt x="2051939" y="1368677"/>
                    <a:pt x="2042922" y="1367915"/>
                  </a:cubicBezTo>
                  <a:cubicBezTo>
                    <a:pt x="2008505" y="1364487"/>
                    <a:pt x="1973961" y="1361057"/>
                    <a:pt x="1939290" y="1361057"/>
                  </a:cubicBezTo>
                  <a:cubicBezTo>
                    <a:pt x="1926590" y="1361057"/>
                    <a:pt x="1913890" y="1361692"/>
                    <a:pt x="1901190" y="1361311"/>
                  </a:cubicBezTo>
                  <a:cubicBezTo>
                    <a:pt x="1888617" y="1360549"/>
                    <a:pt x="1876044" y="1359025"/>
                    <a:pt x="1863852" y="1355850"/>
                  </a:cubicBezTo>
                  <a:cubicBezTo>
                    <a:pt x="1838579" y="1349246"/>
                    <a:pt x="1816100" y="1335530"/>
                    <a:pt x="1791716" y="1327402"/>
                  </a:cubicBezTo>
                  <a:cubicBezTo>
                    <a:pt x="1753870" y="1315718"/>
                    <a:pt x="1713230" y="1313306"/>
                    <a:pt x="1675257" y="1300987"/>
                  </a:cubicBezTo>
                  <a:cubicBezTo>
                    <a:pt x="1655699" y="1294383"/>
                    <a:pt x="1637030" y="1288033"/>
                    <a:pt x="1617853" y="1281556"/>
                  </a:cubicBezTo>
                  <a:cubicBezTo>
                    <a:pt x="1598676" y="1275078"/>
                    <a:pt x="1579753" y="1267332"/>
                    <a:pt x="1558417" y="1260982"/>
                  </a:cubicBezTo>
                  <a:lnTo>
                    <a:pt x="1557655" y="1260728"/>
                  </a:lnTo>
                  <a:cubicBezTo>
                    <a:pt x="1546098" y="1257299"/>
                    <a:pt x="1538097" y="1256791"/>
                    <a:pt x="1528572" y="1255267"/>
                  </a:cubicBezTo>
                  <a:cubicBezTo>
                    <a:pt x="1513713" y="1252981"/>
                    <a:pt x="1499743" y="1248282"/>
                    <a:pt x="1484630" y="1247647"/>
                  </a:cubicBezTo>
                  <a:cubicBezTo>
                    <a:pt x="1475867" y="1247393"/>
                    <a:pt x="1466977" y="1247266"/>
                    <a:pt x="1458341" y="1246504"/>
                  </a:cubicBezTo>
                  <a:cubicBezTo>
                    <a:pt x="1431798" y="1241678"/>
                    <a:pt x="1405128" y="1236344"/>
                    <a:pt x="1380109" y="1225930"/>
                  </a:cubicBezTo>
                  <a:cubicBezTo>
                    <a:pt x="1335151" y="1208531"/>
                    <a:pt x="1299083" y="1171447"/>
                    <a:pt x="1252347" y="1161668"/>
                  </a:cubicBezTo>
                  <a:cubicBezTo>
                    <a:pt x="1241171" y="1159255"/>
                    <a:pt x="1229487" y="1158366"/>
                    <a:pt x="1218057" y="1156969"/>
                  </a:cubicBezTo>
                  <a:cubicBezTo>
                    <a:pt x="1206627" y="1155572"/>
                    <a:pt x="1195578" y="1152778"/>
                    <a:pt x="1185037" y="1147952"/>
                  </a:cubicBezTo>
                  <a:cubicBezTo>
                    <a:pt x="1163193" y="1137665"/>
                    <a:pt x="1147699" y="1117980"/>
                    <a:pt x="1128522" y="1103883"/>
                  </a:cubicBezTo>
                  <a:cubicBezTo>
                    <a:pt x="1121283" y="1098549"/>
                    <a:pt x="1113536" y="1094104"/>
                    <a:pt x="1105535" y="1090040"/>
                  </a:cubicBezTo>
                  <a:cubicBezTo>
                    <a:pt x="1097661" y="1085722"/>
                    <a:pt x="1089660" y="1081531"/>
                    <a:pt x="1081659" y="1077467"/>
                  </a:cubicBezTo>
                  <a:cubicBezTo>
                    <a:pt x="1050925" y="1061719"/>
                    <a:pt x="1019937" y="1046352"/>
                    <a:pt x="987933" y="1033525"/>
                  </a:cubicBezTo>
                  <a:cubicBezTo>
                    <a:pt x="965073" y="1023365"/>
                    <a:pt x="940943" y="1014602"/>
                    <a:pt x="920369" y="999870"/>
                  </a:cubicBezTo>
                  <a:cubicBezTo>
                    <a:pt x="909828" y="992250"/>
                    <a:pt x="900557" y="983233"/>
                    <a:pt x="891540" y="974089"/>
                  </a:cubicBezTo>
                  <a:cubicBezTo>
                    <a:pt x="882777" y="964564"/>
                    <a:pt x="874268" y="954658"/>
                    <a:pt x="864743" y="946023"/>
                  </a:cubicBezTo>
                  <a:cubicBezTo>
                    <a:pt x="835533" y="919099"/>
                    <a:pt x="797179" y="903858"/>
                    <a:pt x="767969" y="876426"/>
                  </a:cubicBezTo>
                  <a:cubicBezTo>
                    <a:pt x="752729" y="862456"/>
                    <a:pt x="738251" y="849248"/>
                    <a:pt x="723392" y="835660"/>
                  </a:cubicBezTo>
                  <a:cubicBezTo>
                    <a:pt x="708533" y="822071"/>
                    <a:pt x="694182" y="807465"/>
                    <a:pt x="677164" y="793114"/>
                  </a:cubicBezTo>
                  <a:lnTo>
                    <a:pt x="676656" y="792606"/>
                  </a:lnTo>
                  <a:cubicBezTo>
                    <a:pt x="667512" y="784860"/>
                    <a:pt x="660273" y="781303"/>
                    <a:pt x="652145" y="776096"/>
                  </a:cubicBezTo>
                  <a:cubicBezTo>
                    <a:pt x="645795" y="772032"/>
                    <a:pt x="639826" y="767587"/>
                    <a:pt x="633857" y="763270"/>
                  </a:cubicBezTo>
                  <a:cubicBezTo>
                    <a:pt x="628015" y="758698"/>
                    <a:pt x="622173" y="754380"/>
                    <a:pt x="615569" y="750951"/>
                  </a:cubicBezTo>
                  <a:lnTo>
                    <a:pt x="592328" y="738886"/>
                  </a:lnTo>
                  <a:cubicBezTo>
                    <a:pt x="569722" y="724027"/>
                    <a:pt x="546735" y="709168"/>
                    <a:pt x="528955" y="688721"/>
                  </a:cubicBezTo>
                  <a:cubicBezTo>
                    <a:pt x="512826" y="670941"/>
                    <a:pt x="499618" y="650240"/>
                    <a:pt x="485775" y="630809"/>
                  </a:cubicBezTo>
                  <a:cubicBezTo>
                    <a:pt x="472567" y="610616"/>
                    <a:pt x="458597" y="591693"/>
                    <a:pt x="439547" y="577342"/>
                  </a:cubicBezTo>
                  <a:cubicBezTo>
                    <a:pt x="420878" y="563752"/>
                    <a:pt x="399542" y="554101"/>
                    <a:pt x="384302" y="536574"/>
                  </a:cubicBezTo>
                  <a:cubicBezTo>
                    <a:pt x="368554" y="518286"/>
                    <a:pt x="362204" y="494410"/>
                    <a:pt x="351409" y="473074"/>
                  </a:cubicBezTo>
                  <a:cubicBezTo>
                    <a:pt x="343027" y="457199"/>
                    <a:pt x="331470" y="443357"/>
                    <a:pt x="319913" y="429514"/>
                  </a:cubicBezTo>
                  <a:lnTo>
                    <a:pt x="287655" y="389128"/>
                  </a:lnTo>
                  <a:cubicBezTo>
                    <a:pt x="276733" y="375793"/>
                    <a:pt x="265176" y="362966"/>
                    <a:pt x="253873" y="349885"/>
                  </a:cubicBezTo>
                  <a:cubicBezTo>
                    <a:pt x="237363" y="331089"/>
                    <a:pt x="218186" y="313563"/>
                    <a:pt x="206502" y="291084"/>
                  </a:cubicBezTo>
                  <a:cubicBezTo>
                    <a:pt x="194437" y="267970"/>
                    <a:pt x="188722" y="242697"/>
                    <a:pt x="179197" y="218694"/>
                  </a:cubicBezTo>
                  <a:cubicBezTo>
                    <a:pt x="163830" y="182245"/>
                    <a:pt x="136906" y="151257"/>
                    <a:pt x="121666" y="114554"/>
                  </a:cubicBezTo>
                  <a:cubicBezTo>
                    <a:pt x="105537" y="76708"/>
                    <a:pt x="93980" y="41021"/>
                    <a:pt x="76835" y="635"/>
                  </a:cubicBezTo>
                  <a:lnTo>
                    <a:pt x="76581" y="0"/>
                  </a:lnTo>
                  <a:lnTo>
                    <a:pt x="0" y="32639"/>
                  </a:lnTo>
                  <a:cubicBezTo>
                    <a:pt x="13335" y="64897"/>
                    <a:pt x="37719" y="94107"/>
                    <a:pt x="52705" y="123190"/>
                  </a:cubicBezTo>
                  <a:cubicBezTo>
                    <a:pt x="61849" y="140208"/>
                    <a:pt x="66167" y="159512"/>
                    <a:pt x="75819" y="176403"/>
                  </a:cubicBezTo>
                  <a:cubicBezTo>
                    <a:pt x="83947" y="190881"/>
                    <a:pt x="94742" y="203454"/>
                    <a:pt x="105537" y="215900"/>
                  </a:cubicBezTo>
                  <a:cubicBezTo>
                    <a:pt x="116586" y="228219"/>
                    <a:pt x="127508" y="240538"/>
                    <a:pt x="135509" y="255016"/>
                  </a:cubicBezTo>
                  <a:cubicBezTo>
                    <a:pt x="143256" y="269494"/>
                    <a:pt x="148463" y="284861"/>
                    <a:pt x="153162" y="300609"/>
                  </a:cubicBezTo>
                  <a:cubicBezTo>
                    <a:pt x="158115" y="316230"/>
                    <a:pt x="162433" y="332359"/>
                    <a:pt x="170815" y="346583"/>
                  </a:cubicBezTo>
                  <a:cubicBezTo>
                    <a:pt x="188722" y="377571"/>
                    <a:pt x="218567" y="399288"/>
                    <a:pt x="240538" y="427101"/>
                  </a:cubicBezTo>
                  <a:cubicBezTo>
                    <a:pt x="262255" y="456311"/>
                    <a:pt x="274193" y="492125"/>
                    <a:pt x="297180" y="520700"/>
                  </a:cubicBezTo>
                  <a:cubicBezTo>
                    <a:pt x="307721" y="534162"/>
                    <a:pt x="321056" y="544957"/>
                    <a:pt x="334391" y="555625"/>
                  </a:cubicBezTo>
                  <a:cubicBezTo>
                    <a:pt x="347726" y="566293"/>
                    <a:pt x="361188" y="576834"/>
                    <a:pt x="372745" y="589153"/>
                  </a:cubicBezTo>
                  <a:cubicBezTo>
                    <a:pt x="399034" y="616331"/>
                    <a:pt x="417195" y="650240"/>
                    <a:pt x="441198" y="679831"/>
                  </a:cubicBezTo>
                  <a:cubicBezTo>
                    <a:pt x="455422" y="696214"/>
                    <a:pt x="471551" y="711073"/>
                    <a:pt x="488315" y="725297"/>
                  </a:cubicBezTo>
                  <a:cubicBezTo>
                    <a:pt x="491744" y="728853"/>
                    <a:pt x="495427" y="732282"/>
                    <a:pt x="499364" y="735457"/>
                  </a:cubicBezTo>
                  <a:cubicBezTo>
                    <a:pt x="503809" y="739013"/>
                    <a:pt x="508254" y="742315"/>
                    <a:pt x="512953" y="745363"/>
                  </a:cubicBezTo>
                  <a:cubicBezTo>
                    <a:pt x="531241" y="758952"/>
                    <a:pt x="549656" y="772287"/>
                    <a:pt x="566928" y="786511"/>
                  </a:cubicBezTo>
                  <a:cubicBezTo>
                    <a:pt x="572008" y="792733"/>
                    <a:pt x="576834" y="799338"/>
                    <a:pt x="581279" y="806069"/>
                  </a:cubicBezTo>
                  <a:cubicBezTo>
                    <a:pt x="590296" y="819658"/>
                    <a:pt x="590677" y="825500"/>
                    <a:pt x="623316" y="855853"/>
                  </a:cubicBezTo>
                  <a:cubicBezTo>
                    <a:pt x="636397" y="867029"/>
                    <a:pt x="651383" y="876681"/>
                    <a:pt x="666242" y="886206"/>
                  </a:cubicBezTo>
                  <a:cubicBezTo>
                    <a:pt x="681355" y="895350"/>
                    <a:pt x="696849" y="903732"/>
                    <a:pt x="709930" y="913511"/>
                  </a:cubicBezTo>
                  <a:cubicBezTo>
                    <a:pt x="725424" y="925068"/>
                    <a:pt x="737870" y="940181"/>
                    <a:pt x="753364" y="951865"/>
                  </a:cubicBezTo>
                  <a:cubicBezTo>
                    <a:pt x="780288" y="971169"/>
                    <a:pt x="814578" y="977519"/>
                    <a:pt x="840994" y="997077"/>
                  </a:cubicBezTo>
                  <a:cubicBezTo>
                    <a:pt x="867029" y="1017143"/>
                    <a:pt x="885190" y="1045210"/>
                    <a:pt x="911860" y="1064895"/>
                  </a:cubicBezTo>
                  <a:cubicBezTo>
                    <a:pt x="926338" y="1075309"/>
                    <a:pt x="942721" y="1082421"/>
                    <a:pt x="959104" y="1089025"/>
                  </a:cubicBezTo>
                  <a:cubicBezTo>
                    <a:pt x="975995" y="1094994"/>
                    <a:pt x="993140" y="1100455"/>
                    <a:pt x="1008888" y="1108583"/>
                  </a:cubicBezTo>
                  <a:cubicBezTo>
                    <a:pt x="1041273" y="1124966"/>
                    <a:pt x="1065911" y="1154811"/>
                    <a:pt x="1099566" y="1169670"/>
                  </a:cubicBezTo>
                  <a:cubicBezTo>
                    <a:pt x="1130554" y="1184148"/>
                    <a:pt x="1165352" y="1187704"/>
                    <a:pt x="1196594" y="1200658"/>
                  </a:cubicBezTo>
                  <a:cubicBezTo>
                    <a:pt x="1232154" y="1213612"/>
                    <a:pt x="1262634" y="1237107"/>
                    <a:pt x="1296670" y="1254252"/>
                  </a:cubicBezTo>
                  <a:cubicBezTo>
                    <a:pt x="1315847" y="1264412"/>
                    <a:pt x="1337056" y="1270127"/>
                    <a:pt x="1358265" y="1276096"/>
                  </a:cubicBezTo>
                  <a:cubicBezTo>
                    <a:pt x="1362964" y="1277874"/>
                    <a:pt x="1367663" y="1279398"/>
                    <a:pt x="1372616" y="1280668"/>
                  </a:cubicBezTo>
                  <a:cubicBezTo>
                    <a:pt x="1378077" y="1282064"/>
                    <a:pt x="1383665" y="1283081"/>
                    <a:pt x="1389126" y="1283970"/>
                  </a:cubicBezTo>
                  <a:cubicBezTo>
                    <a:pt x="1411224" y="1289177"/>
                    <a:pt x="1433195" y="1294638"/>
                    <a:pt x="1454658" y="1300734"/>
                  </a:cubicBezTo>
                  <a:cubicBezTo>
                    <a:pt x="1462024" y="1304036"/>
                    <a:pt x="1469009" y="1307973"/>
                    <a:pt x="1475994" y="1311910"/>
                  </a:cubicBezTo>
                  <a:cubicBezTo>
                    <a:pt x="1489837" y="1319911"/>
                    <a:pt x="1492504" y="1325626"/>
                    <a:pt x="1534541" y="1340358"/>
                  </a:cubicBezTo>
                  <a:cubicBezTo>
                    <a:pt x="1550924" y="1345438"/>
                    <a:pt x="1568450" y="1348359"/>
                    <a:pt x="1585849" y="1351026"/>
                  </a:cubicBezTo>
                  <a:cubicBezTo>
                    <a:pt x="1603375" y="1353185"/>
                    <a:pt x="1620901" y="1354709"/>
                    <a:pt x="1636776" y="1358392"/>
                  </a:cubicBezTo>
                  <a:cubicBezTo>
                    <a:pt x="1655572" y="1362710"/>
                    <a:pt x="1672971" y="1371600"/>
                    <a:pt x="1691767" y="1375918"/>
                  </a:cubicBezTo>
                  <a:cubicBezTo>
                    <a:pt x="1707896" y="1379601"/>
                    <a:pt x="1724279" y="1380108"/>
                    <a:pt x="1740789" y="1380617"/>
                  </a:cubicBezTo>
                  <a:cubicBezTo>
                    <a:pt x="1757299" y="1380363"/>
                    <a:pt x="1773809" y="1380108"/>
                    <a:pt x="1789811" y="1383664"/>
                  </a:cubicBezTo>
                  <a:cubicBezTo>
                    <a:pt x="1821815" y="1390649"/>
                    <a:pt x="1848866" y="1411477"/>
                    <a:pt x="1880870" y="1419860"/>
                  </a:cubicBezTo>
                  <a:cubicBezTo>
                    <a:pt x="1915414" y="1428495"/>
                    <a:pt x="1951863" y="1419225"/>
                    <a:pt x="1986915" y="1423415"/>
                  </a:cubicBezTo>
                  <a:cubicBezTo>
                    <a:pt x="2022983" y="1426971"/>
                    <a:pt x="2056638" y="1445894"/>
                    <a:pt x="2093087" y="1447545"/>
                  </a:cubicBezTo>
                  <a:cubicBezTo>
                    <a:pt x="2127123" y="1449958"/>
                    <a:pt x="2160778" y="1440433"/>
                    <a:pt x="2194560" y="1441449"/>
                  </a:cubicBezTo>
                  <a:cubicBezTo>
                    <a:pt x="2232152" y="1443481"/>
                    <a:pt x="2268855" y="1453768"/>
                    <a:pt x="2306447" y="1457451"/>
                  </a:cubicBezTo>
                  <a:cubicBezTo>
                    <a:pt x="2327910" y="1459483"/>
                    <a:pt x="2349627" y="1459356"/>
                    <a:pt x="2371471" y="1458086"/>
                  </a:cubicBezTo>
                  <a:cubicBezTo>
                    <a:pt x="2376424" y="1458340"/>
                    <a:pt x="2381377" y="1458340"/>
                    <a:pt x="2386457" y="1457959"/>
                  </a:cubicBezTo>
                  <a:cubicBezTo>
                    <a:pt x="2392045" y="1457578"/>
                    <a:pt x="2397633" y="1456816"/>
                    <a:pt x="2403094" y="1455927"/>
                  </a:cubicBezTo>
                  <a:cubicBezTo>
                    <a:pt x="2425700" y="1454403"/>
                    <a:pt x="2448052" y="1450466"/>
                    <a:pt x="2470277" y="1449196"/>
                  </a:cubicBezTo>
                  <a:cubicBezTo>
                    <a:pt x="2478278" y="1450212"/>
                    <a:pt x="2486152" y="1451736"/>
                    <a:pt x="2493898" y="1453387"/>
                  </a:cubicBezTo>
                  <a:cubicBezTo>
                    <a:pt x="2509392" y="1456816"/>
                    <a:pt x="2513710" y="1461261"/>
                    <a:pt x="2556509" y="1462658"/>
                  </a:cubicBezTo>
                  <a:cubicBezTo>
                    <a:pt x="2555620" y="1464690"/>
                    <a:pt x="2554731" y="1466722"/>
                    <a:pt x="2553842" y="1468881"/>
                  </a:cubicBezTo>
                  <a:cubicBezTo>
                    <a:pt x="2543936" y="1485137"/>
                    <a:pt x="2533649" y="1501139"/>
                    <a:pt x="2519552" y="1513458"/>
                  </a:cubicBezTo>
                  <a:cubicBezTo>
                    <a:pt x="2494533" y="1535302"/>
                    <a:pt x="2458084" y="1545462"/>
                    <a:pt x="2441320" y="1574672"/>
                  </a:cubicBezTo>
                  <a:cubicBezTo>
                    <a:pt x="2433319" y="1588769"/>
                    <a:pt x="2430271" y="1606549"/>
                    <a:pt x="2419222" y="1618106"/>
                  </a:cubicBezTo>
                  <a:cubicBezTo>
                    <a:pt x="2407665" y="1630044"/>
                    <a:pt x="2388996" y="1633346"/>
                    <a:pt x="2374391" y="1641855"/>
                  </a:cubicBezTo>
                  <a:cubicBezTo>
                    <a:pt x="2363469" y="1648205"/>
                    <a:pt x="2354960" y="1657603"/>
                    <a:pt x="2346578" y="1666874"/>
                  </a:cubicBezTo>
                  <a:cubicBezTo>
                    <a:pt x="2330449" y="1684654"/>
                    <a:pt x="2314320" y="1702434"/>
                    <a:pt x="2300985" y="1722500"/>
                  </a:cubicBezTo>
                  <a:cubicBezTo>
                    <a:pt x="2291206" y="1737105"/>
                    <a:pt x="2282697" y="1753107"/>
                    <a:pt x="2269108" y="1764156"/>
                  </a:cubicBezTo>
                  <a:cubicBezTo>
                    <a:pt x="2255138" y="1775586"/>
                    <a:pt x="2236596" y="1781047"/>
                    <a:pt x="2221483" y="1791080"/>
                  </a:cubicBezTo>
                  <a:cubicBezTo>
                    <a:pt x="2198369" y="1806574"/>
                    <a:pt x="2184526" y="1832355"/>
                    <a:pt x="2162809" y="1849500"/>
                  </a:cubicBezTo>
                  <a:cubicBezTo>
                    <a:pt x="2140204" y="1867407"/>
                    <a:pt x="2118614" y="1882520"/>
                    <a:pt x="2096389" y="1904237"/>
                  </a:cubicBezTo>
                  <a:cubicBezTo>
                    <a:pt x="2096262" y="1904364"/>
                    <a:pt x="2096134" y="1904491"/>
                    <a:pt x="2096008" y="1904618"/>
                  </a:cubicBezTo>
                  <a:lnTo>
                    <a:pt x="2096134" y="1904745"/>
                  </a:lnTo>
                  <a:cubicBezTo>
                    <a:pt x="2086483" y="1919605"/>
                    <a:pt x="2083689" y="1951481"/>
                    <a:pt x="2098548" y="1966213"/>
                  </a:cubicBezTo>
                  <a:cubicBezTo>
                    <a:pt x="2113407" y="1980945"/>
                    <a:pt x="2127884" y="1982977"/>
                    <a:pt x="2148458" y="1968245"/>
                  </a:cubicBezTo>
                  <a:cubicBezTo>
                    <a:pt x="2150744" y="1966849"/>
                    <a:pt x="2152904" y="1965451"/>
                    <a:pt x="2154935" y="1963419"/>
                  </a:cubicBezTo>
                  <a:lnTo>
                    <a:pt x="2154808" y="1963292"/>
                  </a:lnTo>
                  <a:cubicBezTo>
                    <a:pt x="2171445" y="1947163"/>
                    <a:pt x="2182113" y="1922906"/>
                    <a:pt x="2197354" y="1907031"/>
                  </a:cubicBezTo>
                  <a:cubicBezTo>
                    <a:pt x="2206371" y="1897633"/>
                    <a:pt x="2218689" y="1891664"/>
                    <a:pt x="2227707" y="1882266"/>
                  </a:cubicBezTo>
                  <a:cubicBezTo>
                    <a:pt x="2243327" y="1866264"/>
                    <a:pt x="2248661" y="1841372"/>
                    <a:pt x="2265171" y="1826259"/>
                  </a:cubicBezTo>
                  <a:cubicBezTo>
                    <a:pt x="2281682" y="1811146"/>
                    <a:pt x="2307082" y="1807463"/>
                    <a:pt x="2324480" y="1793493"/>
                  </a:cubicBezTo>
                  <a:cubicBezTo>
                    <a:pt x="2343149" y="1778253"/>
                    <a:pt x="2350515" y="1752599"/>
                    <a:pt x="2366898" y="1734819"/>
                  </a:cubicBezTo>
                  <a:cubicBezTo>
                    <a:pt x="2383662" y="1716658"/>
                    <a:pt x="2409824" y="1708785"/>
                    <a:pt x="2426842" y="1691004"/>
                  </a:cubicBezTo>
                  <a:cubicBezTo>
                    <a:pt x="2442845" y="1674367"/>
                    <a:pt x="2449829" y="1649983"/>
                    <a:pt x="2464942" y="1632584"/>
                  </a:cubicBezTo>
                  <a:cubicBezTo>
                    <a:pt x="2481707" y="1613153"/>
                    <a:pt x="2506471" y="1602231"/>
                    <a:pt x="2526283" y="1585848"/>
                  </a:cubicBezTo>
                  <a:cubicBezTo>
                    <a:pt x="2537586" y="1576577"/>
                    <a:pt x="2547365" y="1565401"/>
                    <a:pt x="2556509" y="1553590"/>
                  </a:cubicBezTo>
                  <a:cubicBezTo>
                    <a:pt x="2558922" y="1551304"/>
                    <a:pt x="2561208" y="1548764"/>
                    <a:pt x="2563240" y="1545970"/>
                  </a:cubicBezTo>
                  <a:cubicBezTo>
                    <a:pt x="2565526" y="1542922"/>
                    <a:pt x="2567558" y="1539620"/>
                    <a:pt x="2569463" y="1536191"/>
                  </a:cubicBezTo>
                  <a:cubicBezTo>
                    <a:pt x="2578480" y="1523618"/>
                    <a:pt x="2587497" y="1510918"/>
                    <a:pt x="2597276" y="1499361"/>
                  </a:cubicBezTo>
                  <a:cubicBezTo>
                    <a:pt x="2601848" y="1496313"/>
                    <a:pt x="2606801" y="1493646"/>
                    <a:pt x="2611881" y="1491233"/>
                  </a:cubicBezTo>
                  <a:cubicBezTo>
                    <a:pt x="2622041" y="1486280"/>
                    <a:pt x="2627248" y="1487677"/>
                    <a:pt x="2649981" y="1467865"/>
                  </a:cubicBezTo>
                  <a:lnTo>
                    <a:pt x="2606801" y="1424685"/>
                  </a:lnTo>
                  <a:cubicBezTo>
                    <a:pt x="2606801" y="1424558"/>
                    <a:pt x="2606801" y="1424558"/>
                    <a:pt x="2606801" y="1424431"/>
                  </a:cubicBezTo>
                  <a:lnTo>
                    <a:pt x="2650235" y="1467865"/>
                  </a:lnTo>
                  <a:lnTo>
                    <a:pt x="2653157" y="1464818"/>
                  </a:lnTo>
                  <a:lnTo>
                    <a:pt x="2655823" y="1461643"/>
                  </a:lnTo>
                  <a:lnTo>
                    <a:pt x="2658364" y="1458340"/>
                  </a:lnTo>
                  <a:lnTo>
                    <a:pt x="2660649" y="1455038"/>
                  </a:lnTo>
                  <a:lnTo>
                    <a:pt x="2662809" y="1451610"/>
                  </a:lnTo>
                  <a:lnTo>
                    <a:pt x="2664714" y="1448054"/>
                  </a:lnTo>
                  <a:lnTo>
                    <a:pt x="2666492" y="1444498"/>
                  </a:lnTo>
                  <a:lnTo>
                    <a:pt x="2668016" y="1440814"/>
                  </a:lnTo>
                  <a:lnTo>
                    <a:pt x="2669412" y="1437131"/>
                  </a:lnTo>
                  <a:lnTo>
                    <a:pt x="2670555" y="1433321"/>
                  </a:lnTo>
                  <a:lnTo>
                    <a:pt x="2671571" y="1429512"/>
                  </a:lnTo>
                  <a:lnTo>
                    <a:pt x="2672333" y="1425702"/>
                  </a:lnTo>
                  <a:lnTo>
                    <a:pt x="2672968" y="1421765"/>
                  </a:lnTo>
                  <a:lnTo>
                    <a:pt x="2673349" y="1417828"/>
                  </a:lnTo>
                  <a:lnTo>
                    <a:pt x="2673603" y="1413891"/>
                  </a:lnTo>
                  <a:lnTo>
                    <a:pt x="2673603" y="1409954"/>
                  </a:lnTo>
                  <a:lnTo>
                    <a:pt x="2673603" y="1406017"/>
                  </a:lnTo>
                  <a:lnTo>
                    <a:pt x="2673476" y="1402080"/>
                  </a:lnTo>
                  <a:lnTo>
                    <a:pt x="2673095" y="1398143"/>
                  </a:lnTo>
                  <a:close/>
                </a:path>
              </a:pathLst>
            </a:custGeom>
            <a:solidFill>
              <a:srgbClr val="5B92A7"/>
            </a:solidFill>
          </p:spPr>
          <p:txBody>
            <a:bodyPr/>
            <a:lstStyle/>
            <a:p>
              <a:endParaRPr lang="en-US"/>
            </a:p>
          </p:txBody>
        </p:sp>
      </p:grpSp>
      <p:sp>
        <p:nvSpPr>
          <p:cNvPr id="6" name="TextBox 6"/>
          <p:cNvSpPr txBox="1"/>
          <p:nvPr/>
        </p:nvSpPr>
        <p:spPr>
          <a:xfrm>
            <a:off x="817845" y="954472"/>
            <a:ext cx="16887989" cy="745490"/>
          </a:xfrm>
          <a:prstGeom prst="rect">
            <a:avLst/>
          </a:prstGeom>
        </p:spPr>
        <p:txBody>
          <a:bodyPr lIns="0" tIns="0" rIns="0" bIns="0" rtlCol="0" anchor="t">
            <a:spAutoFit/>
          </a:bodyPr>
          <a:lstStyle/>
          <a:p>
            <a:pPr algn="l">
              <a:lnSpc>
                <a:spcPts val="6159"/>
              </a:lnSpc>
            </a:pPr>
            <a:r>
              <a:rPr lang="en-US" sz="4399" b="1" spc="-13" dirty="0">
                <a:solidFill>
                  <a:srgbClr val="000000"/>
                </a:solidFill>
                <a:latin typeface="IBM Plex Sans Bold"/>
                <a:ea typeface="IBM Plex Sans Bold"/>
                <a:cs typeface="IBM Plex Sans Bold"/>
                <a:sym typeface="IBM Plex Sans Bold"/>
              </a:rPr>
              <a:t>Pathways for Medicaid Enrollment</a:t>
            </a:r>
          </a:p>
        </p:txBody>
      </p:sp>
      <p:grpSp>
        <p:nvGrpSpPr>
          <p:cNvPr id="7" name="Group 7"/>
          <p:cNvGrpSpPr/>
          <p:nvPr/>
        </p:nvGrpSpPr>
        <p:grpSpPr>
          <a:xfrm>
            <a:off x="9622013" y="7228980"/>
            <a:ext cx="8365943" cy="2718412"/>
            <a:chOff x="0" y="0"/>
            <a:chExt cx="2203376" cy="715960"/>
          </a:xfrm>
        </p:grpSpPr>
        <p:sp>
          <p:nvSpPr>
            <p:cNvPr id="8" name="Freeform 8"/>
            <p:cNvSpPr/>
            <p:nvPr/>
          </p:nvSpPr>
          <p:spPr>
            <a:xfrm>
              <a:off x="0" y="0"/>
              <a:ext cx="2203376" cy="715960"/>
            </a:xfrm>
            <a:custGeom>
              <a:avLst/>
              <a:gdLst/>
              <a:ahLst/>
              <a:cxnLst/>
              <a:rect l="l" t="t" r="r" b="b"/>
              <a:pathLst>
                <a:path w="2203376" h="715960">
                  <a:moveTo>
                    <a:pt x="47196" y="0"/>
                  </a:moveTo>
                  <a:lnTo>
                    <a:pt x="2156180" y="0"/>
                  </a:lnTo>
                  <a:cubicBezTo>
                    <a:pt x="2182246" y="0"/>
                    <a:pt x="2203376" y="21130"/>
                    <a:pt x="2203376" y="47196"/>
                  </a:cubicBezTo>
                  <a:lnTo>
                    <a:pt x="2203376" y="668764"/>
                  </a:lnTo>
                  <a:cubicBezTo>
                    <a:pt x="2203376" y="694830"/>
                    <a:pt x="2182246" y="715960"/>
                    <a:pt x="2156180" y="715960"/>
                  </a:cubicBezTo>
                  <a:lnTo>
                    <a:pt x="47196" y="715960"/>
                  </a:lnTo>
                  <a:cubicBezTo>
                    <a:pt x="34679" y="715960"/>
                    <a:pt x="22674" y="710988"/>
                    <a:pt x="13823" y="702137"/>
                  </a:cubicBezTo>
                  <a:cubicBezTo>
                    <a:pt x="4972" y="693286"/>
                    <a:pt x="0" y="681282"/>
                    <a:pt x="0" y="668764"/>
                  </a:cubicBezTo>
                  <a:lnTo>
                    <a:pt x="0" y="47196"/>
                  </a:lnTo>
                  <a:cubicBezTo>
                    <a:pt x="0" y="21130"/>
                    <a:pt x="21130" y="0"/>
                    <a:pt x="47196" y="0"/>
                  </a:cubicBezTo>
                  <a:close/>
                </a:path>
              </a:pathLst>
            </a:custGeom>
            <a:solidFill>
              <a:srgbClr val="FFF3E5"/>
            </a:solidFill>
          </p:spPr>
          <p:txBody>
            <a:bodyPr/>
            <a:lstStyle/>
            <a:p>
              <a:endParaRPr lang="en-US"/>
            </a:p>
          </p:txBody>
        </p:sp>
        <p:sp>
          <p:nvSpPr>
            <p:cNvPr id="9" name="TextBox 9"/>
            <p:cNvSpPr txBox="1"/>
            <p:nvPr/>
          </p:nvSpPr>
          <p:spPr>
            <a:xfrm>
              <a:off x="0" y="-57150"/>
              <a:ext cx="2203376" cy="773110"/>
            </a:xfrm>
            <a:prstGeom prst="rect">
              <a:avLst/>
            </a:prstGeom>
          </p:spPr>
          <p:txBody>
            <a:bodyPr lIns="50800" tIns="50800" rIns="50800" bIns="50800" rtlCol="0" anchor="ctr"/>
            <a:lstStyle/>
            <a:p>
              <a:pPr algn="ctr">
                <a:lnSpc>
                  <a:spcPts val="4200"/>
                </a:lnSpc>
              </a:pPr>
              <a:r>
                <a:rPr lang="en-US" sz="3000" b="1" spc="-9">
                  <a:solidFill>
                    <a:srgbClr val="000101"/>
                  </a:solidFill>
                  <a:latin typeface="IBM Plex Sans Bold"/>
                  <a:ea typeface="IBM Plex Sans Bold"/>
                  <a:cs typeface="IBM Plex Sans Bold"/>
                  <a:sym typeface="IBM Plex Sans Bold"/>
                </a:rPr>
                <a:t>After enrollment, select one of five Medicaid managed care organizations (MCOs) that will administer the NJ FamilyCare benefit. </a:t>
              </a:r>
            </a:p>
          </p:txBody>
        </p:sp>
      </p:grpSp>
      <p:sp>
        <p:nvSpPr>
          <p:cNvPr id="10" name="TextBox 10"/>
          <p:cNvSpPr txBox="1"/>
          <p:nvPr/>
        </p:nvSpPr>
        <p:spPr>
          <a:xfrm>
            <a:off x="9904135" y="2618016"/>
            <a:ext cx="7801699" cy="3639414"/>
          </a:xfrm>
          <a:prstGeom prst="rect">
            <a:avLst/>
          </a:prstGeom>
        </p:spPr>
        <p:txBody>
          <a:bodyPr lIns="0" tIns="0" rIns="0" bIns="0" rtlCol="0" anchor="t">
            <a:spAutoFit/>
          </a:bodyPr>
          <a:lstStyle/>
          <a:p>
            <a:pPr algn="l">
              <a:lnSpc>
                <a:spcPts val="3919"/>
              </a:lnSpc>
            </a:pPr>
            <a:r>
              <a:rPr lang="en-US" sz="2799" b="1" spc="8">
                <a:solidFill>
                  <a:srgbClr val="000000"/>
                </a:solidFill>
                <a:latin typeface="IBM Plex Sans Bold"/>
                <a:ea typeface="IBM Plex Sans Bold"/>
                <a:cs typeface="IBM Plex Sans Bold"/>
                <a:sym typeface="IBM Plex Sans Bold"/>
              </a:rPr>
              <a:t>APPLYING FOR NJ FAMILYCARE</a:t>
            </a:r>
          </a:p>
          <a:p>
            <a:pPr algn="l">
              <a:lnSpc>
                <a:spcPts val="3536"/>
              </a:lnSpc>
            </a:pPr>
            <a:r>
              <a:rPr lang="en-US" sz="2799" spc="-8">
                <a:solidFill>
                  <a:srgbClr val="000000"/>
                </a:solidFill>
                <a:latin typeface="IBM Plex Sans"/>
                <a:ea typeface="IBM Plex Sans"/>
                <a:cs typeface="IBM Plex Sans"/>
                <a:sym typeface="IBM Plex Sans"/>
              </a:rPr>
              <a:t>A pregnant person can apply for NJ FamilyCare, which is New Jersey’s state Medicaid program, in the following ways: </a:t>
            </a:r>
          </a:p>
          <a:p>
            <a:pPr algn="l">
              <a:lnSpc>
                <a:spcPts val="3536"/>
              </a:lnSpc>
            </a:pPr>
            <a:r>
              <a:rPr lang="en-US" sz="2799" spc="-8">
                <a:solidFill>
                  <a:srgbClr val="5B92A7"/>
                </a:solidFill>
                <a:latin typeface="IBM Plex Sans"/>
                <a:ea typeface="IBM Plex Sans"/>
                <a:cs typeface="IBM Plex Sans"/>
                <a:sym typeface="IBM Plex Sans"/>
              </a:rPr>
              <a:t>1.</a:t>
            </a:r>
            <a:r>
              <a:rPr lang="en-US" sz="2799" spc="-8">
                <a:solidFill>
                  <a:srgbClr val="000000"/>
                </a:solidFill>
                <a:latin typeface="IBM Plex Sans"/>
                <a:ea typeface="IBM Plex Sans"/>
                <a:cs typeface="IBM Plex Sans"/>
                <a:sym typeface="IBM Plex Sans"/>
              </a:rPr>
              <a:t> </a:t>
            </a:r>
            <a:r>
              <a:rPr lang="en-US" sz="2799" b="1" spc="-8">
                <a:solidFill>
                  <a:srgbClr val="000000"/>
                </a:solidFill>
                <a:latin typeface="IBM Plex Sans Bold"/>
                <a:ea typeface="IBM Plex Sans Bold"/>
                <a:cs typeface="IBM Plex Sans Bold"/>
                <a:sym typeface="IBM Plex Sans Bold"/>
              </a:rPr>
              <a:t>Online:</a:t>
            </a:r>
            <a:r>
              <a:rPr lang="en-US" sz="2799" spc="-8">
                <a:solidFill>
                  <a:srgbClr val="000000"/>
                </a:solidFill>
                <a:latin typeface="IBM Plex Sans"/>
                <a:ea typeface="IBM Plex Sans"/>
                <a:cs typeface="IBM Plex Sans"/>
                <a:sym typeface="IBM Plex Sans"/>
              </a:rPr>
              <a:t> NJ FamilyCare website. </a:t>
            </a:r>
          </a:p>
          <a:p>
            <a:pPr algn="l">
              <a:lnSpc>
                <a:spcPts val="3536"/>
              </a:lnSpc>
            </a:pPr>
            <a:r>
              <a:rPr lang="en-US" sz="2799" spc="-8">
                <a:solidFill>
                  <a:srgbClr val="000000"/>
                </a:solidFill>
                <a:latin typeface="IBM Plex Sans"/>
                <a:ea typeface="IBM Plex Sans"/>
                <a:cs typeface="IBM Plex Sans"/>
                <a:sym typeface="IBM Plex Sans"/>
              </a:rPr>
              <a:t>2.</a:t>
            </a:r>
            <a:r>
              <a:rPr lang="en-US" sz="2799" b="1" spc="-8">
                <a:solidFill>
                  <a:srgbClr val="000000"/>
                </a:solidFill>
                <a:latin typeface="IBM Plex Sans Bold"/>
                <a:ea typeface="IBM Plex Sans Bold"/>
                <a:cs typeface="IBM Plex Sans Bold"/>
                <a:sym typeface="IBM Plex Sans Bold"/>
              </a:rPr>
              <a:t> By Phone:</a:t>
            </a:r>
            <a:r>
              <a:rPr lang="en-US" sz="2799" spc="-8">
                <a:solidFill>
                  <a:srgbClr val="000000"/>
                </a:solidFill>
                <a:latin typeface="IBM Plex Sans"/>
                <a:ea typeface="IBM Plex Sans"/>
                <a:cs typeface="IBM Plex Sans"/>
                <a:sym typeface="IBM Plex Sans"/>
              </a:rPr>
              <a:t>  NJ FamilyCare hotline  </a:t>
            </a:r>
          </a:p>
          <a:p>
            <a:pPr algn="l">
              <a:lnSpc>
                <a:spcPts val="3536"/>
              </a:lnSpc>
            </a:pPr>
            <a:r>
              <a:rPr lang="en-US" sz="2799" spc="-8">
                <a:solidFill>
                  <a:srgbClr val="000000"/>
                </a:solidFill>
                <a:latin typeface="IBM Plex Sans"/>
                <a:ea typeface="IBM Plex Sans"/>
                <a:cs typeface="IBM Plex Sans"/>
                <a:sym typeface="IBM Plex Sans"/>
              </a:rPr>
              <a:t>3. </a:t>
            </a:r>
            <a:r>
              <a:rPr lang="en-US" sz="2799" b="1" spc="-8">
                <a:solidFill>
                  <a:srgbClr val="000000"/>
                </a:solidFill>
                <a:latin typeface="IBM Plex Sans Bold"/>
                <a:ea typeface="IBM Plex Sans Bold"/>
                <a:cs typeface="IBM Plex Sans Bold"/>
                <a:sym typeface="IBM Plex Sans Bold"/>
              </a:rPr>
              <a:t>In-Person:</a:t>
            </a:r>
            <a:r>
              <a:rPr lang="en-US" sz="2799" spc="-8">
                <a:solidFill>
                  <a:srgbClr val="000000"/>
                </a:solidFill>
                <a:latin typeface="IBM Plex Sans"/>
                <a:ea typeface="IBM Plex Sans"/>
                <a:cs typeface="IBM Plex Sans"/>
                <a:sym typeface="IBM Plex Sans"/>
              </a:rPr>
              <a:t>  County Welfare Agency (CWA) </a:t>
            </a:r>
          </a:p>
          <a:p>
            <a:pPr algn="l">
              <a:lnSpc>
                <a:spcPts val="3536"/>
              </a:lnSpc>
            </a:pPr>
            <a:r>
              <a:rPr lang="en-US" sz="2799" spc="-8">
                <a:solidFill>
                  <a:srgbClr val="000000"/>
                </a:solidFill>
                <a:latin typeface="IBM Plex Sans"/>
                <a:ea typeface="IBM Plex Sans"/>
                <a:cs typeface="IBM Plex Sans"/>
                <a:sym typeface="IBM Plex Sans"/>
              </a:rPr>
              <a:t>4. </a:t>
            </a:r>
            <a:r>
              <a:rPr lang="en-US" sz="2799" b="1" spc="-8">
                <a:solidFill>
                  <a:srgbClr val="000000"/>
                </a:solidFill>
                <a:latin typeface="IBM Plex Sans Bold"/>
                <a:ea typeface="IBM Plex Sans Bold"/>
                <a:cs typeface="IBM Plex Sans Bold"/>
                <a:sym typeface="IBM Plex Sans Bold"/>
              </a:rPr>
              <a:t>By Mail</a:t>
            </a:r>
          </a:p>
        </p:txBody>
      </p:sp>
      <p:sp>
        <p:nvSpPr>
          <p:cNvPr id="11" name="TextBox 11"/>
          <p:cNvSpPr txBox="1"/>
          <p:nvPr/>
        </p:nvSpPr>
        <p:spPr>
          <a:xfrm>
            <a:off x="670183" y="2618016"/>
            <a:ext cx="7289730" cy="5430114"/>
          </a:xfrm>
          <a:prstGeom prst="rect">
            <a:avLst/>
          </a:prstGeom>
        </p:spPr>
        <p:txBody>
          <a:bodyPr lIns="0" tIns="0" rIns="0" bIns="0" rtlCol="0" anchor="t">
            <a:spAutoFit/>
          </a:bodyPr>
          <a:lstStyle/>
          <a:p>
            <a:pPr algn="l">
              <a:lnSpc>
                <a:spcPts val="3919"/>
              </a:lnSpc>
            </a:pPr>
            <a:r>
              <a:rPr lang="en-US" sz="2799" b="1" spc="19" dirty="0">
                <a:solidFill>
                  <a:srgbClr val="000000"/>
                </a:solidFill>
                <a:latin typeface="IBM Plex Sans Bold"/>
                <a:ea typeface="IBM Plex Sans Bold"/>
                <a:cs typeface="IBM Plex Sans Bold"/>
                <a:sym typeface="IBM Plex Sans Bold"/>
              </a:rPr>
              <a:t>PRESUMPTIVE ELIGIBILITY</a:t>
            </a:r>
          </a:p>
          <a:p>
            <a:pPr algn="l">
              <a:lnSpc>
                <a:spcPts val="3536"/>
              </a:lnSpc>
            </a:pPr>
            <a:r>
              <a:rPr lang="en-US" sz="2799" spc="-8" dirty="0">
                <a:solidFill>
                  <a:srgbClr val="000000"/>
                </a:solidFill>
                <a:latin typeface="IBM Plex Sans"/>
                <a:ea typeface="IBM Plex Sans"/>
                <a:cs typeface="IBM Plex Sans"/>
                <a:sym typeface="IBM Plex Sans"/>
              </a:rPr>
              <a:t>Presumptive eligibility (PE) for Medicaid is a policy that allows individuals to receive immediate, temporary Medicaid coverage while their full application is being processed. </a:t>
            </a:r>
          </a:p>
          <a:p>
            <a:pPr algn="l">
              <a:lnSpc>
                <a:spcPts val="3536"/>
              </a:lnSpc>
            </a:pPr>
            <a:endParaRPr lang="en-US" sz="2799" spc="-8" dirty="0">
              <a:solidFill>
                <a:srgbClr val="000000"/>
              </a:solidFill>
              <a:latin typeface="IBM Plex Sans"/>
              <a:ea typeface="IBM Plex Sans"/>
              <a:cs typeface="IBM Plex Sans"/>
              <a:sym typeface="IBM Plex Sans"/>
            </a:endParaRPr>
          </a:p>
          <a:p>
            <a:pPr algn="l">
              <a:lnSpc>
                <a:spcPts val="3536"/>
              </a:lnSpc>
            </a:pPr>
            <a:r>
              <a:rPr lang="en-US" sz="2799" spc="-8" dirty="0">
                <a:solidFill>
                  <a:srgbClr val="000000"/>
                </a:solidFill>
                <a:latin typeface="IBM Plex Sans"/>
                <a:ea typeface="IBM Plex Sans"/>
                <a:cs typeface="IBM Plex Sans"/>
                <a:sym typeface="IBM Plex Sans"/>
              </a:rPr>
              <a:t>This temporary coverage is provided as part of NJ FamilyCare FFS. This policy is designed to provide quick access to health care services for individuals who appear to be eligible based on preliminary information. Here’s how it works: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8274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0a614d-dca8-4761-ab48-c820815f6da2" xsi:nil="true"/>
    <lcf76f155ced4ddcb4097134ff3c332f xmlns="dec4bfef-a467-47fa-a064-214276e78fb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BD1E665864264D861941E0A3FC6FBD" ma:contentTypeVersion="14" ma:contentTypeDescription="Create a new document." ma:contentTypeScope="" ma:versionID="1dc454de0b90562a35358aa5ef9c40bd">
  <xsd:schema xmlns:xsd="http://www.w3.org/2001/XMLSchema" xmlns:xs="http://www.w3.org/2001/XMLSchema" xmlns:p="http://schemas.microsoft.com/office/2006/metadata/properties" xmlns:ns2="dec4bfef-a467-47fa-a064-214276e78fb8" xmlns:ns3="670a614d-dca8-4761-ab48-c820815f6da2" targetNamespace="http://schemas.microsoft.com/office/2006/metadata/properties" ma:root="true" ma:fieldsID="669c43dcd036369ce9d595368ef05dc7" ns2:_="" ns3:_="">
    <xsd:import namespace="dec4bfef-a467-47fa-a064-214276e78fb8"/>
    <xsd:import namespace="670a614d-dca8-4761-ab48-c820815f6d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4bfef-a467-47fa-a064-214276e78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a54c4e0-2543-4f7f-8731-c4988a02332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a614d-dca8-4761-ab48-c820815f6da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f2644e-699a-4060-9478-e25bb13684b0}" ma:internalName="TaxCatchAll" ma:showField="CatchAllData" ma:web="670a614d-dca8-4761-ab48-c820815f6d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F223A9-EC77-4279-B7D4-54E4F1A5BDA9}">
  <ds:schemaRef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670a614d-dca8-4761-ab48-c820815f6da2"/>
    <ds:schemaRef ds:uri="dec4bfef-a467-47fa-a064-214276e78fb8"/>
    <ds:schemaRef ds:uri="http://schemas.microsoft.com/office/2006/metadata/properties"/>
  </ds:schemaRefs>
</ds:datastoreItem>
</file>

<file path=customXml/itemProps2.xml><?xml version="1.0" encoding="utf-8"?>
<ds:datastoreItem xmlns:ds="http://schemas.openxmlformats.org/officeDocument/2006/customXml" ds:itemID="{05D0A614-4DB0-44DC-8C04-F52C6A6E74D5}">
  <ds:schemaRefs>
    <ds:schemaRef ds:uri="http://schemas.microsoft.com/sharepoint/v3/contenttype/forms"/>
  </ds:schemaRefs>
</ds:datastoreItem>
</file>

<file path=customXml/itemProps3.xml><?xml version="1.0" encoding="utf-8"?>
<ds:datastoreItem xmlns:ds="http://schemas.openxmlformats.org/officeDocument/2006/customXml" ds:itemID="{2047F0F1-4147-406D-94FC-E3439D0B6325}"/>
</file>

<file path=docProps/app.xml><?xml version="1.0" encoding="utf-8"?>
<Properties xmlns="http://schemas.openxmlformats.org/officeDocument/2006/extended-properties" xmlns:vt="http://schemas.openxmlformats.org/officeDocument/2006/docPropsVTypes">
  <TotalTime>481</TotalTime>
  <Words>4656</Words>
  <Application>Microsoft Office PowerPoint</Application>
  <PresentationFormat>Custom</PresentationFormat>
  <Paragraphs>244</Paragraphs>
  <Slides>18</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Aptos</vt:lpstr>
      <vt:lpstr>IBM Plex Sans</vt:lpstr>
      <vt:lpstr>Arial</vt:lpstr>
      <vt:lpstr>Open Sans Semibold</vt:lpstr>
      <vt:lpstr>Open Sans</vt:lpstr>
      <vt:lpstr>Söhne</vt:lpstr>
      <vt:lpstr>Calibri</vt:lpstr>
      <vt:lpstr>Baskervville</vt:lpstr>
      <vt:lpstr>Open Sans ExtraBold</vt:lpstr>
      <vt:lpstr>Times New Roman</vt:lpstr>
      <vt:lpstr>IBM Plex Sans Bold</vt:lpstr>
      <vt:lpstr>Baskerville</vt:lpstr>
      <vt:lpstr>Office Theme</vt:lpstr>
      <vt:lpstr>Simple Light</vt:lpstr>
      <vt:lpstr>MATERNITY ACTION PLAN</vt:lpstr>
      <vt:lpstr>AGENDA</vt:lpstr>
      <vt:lpstr>THE REPORT</vt:lpstr>
      <vt:lpstr>MAP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Recommendations</vt:lpstr>
      <vt:lpstr>Policy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NHC0200_PatientJourneyMap_Final_Web_Sept10.pdf (Presentation)</dc:title>
  <dc:creator>Kate Shamszad</dc:creator>
  <cp:lastModifiedBy>Kate Shamszad</cp:lastModifiedBy>
  <cp:revision>3</cp:revision>
  <cp:lastPrinted>2025-01-28T12:04:09Z</cp:lastPrinted>
  <dcterms:created xsi:type="dcterms:W3CDTF">2006-08-16T00:00:00Z</dcterms:created>
  <dcterms:modified xsi:type="dcterms:W3CDTF">2025-03-21T14:40:39Z</dcterms:modified>
  <dc:identifier>DAGbh-Zzkmc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0x01010023BD1E665864264D861941E0A3FC6FBD</vt:lpwstr>
  </property>
  <property fmtid="{D5CDD505-2E9C-101B-9397-08002B2CF9AE}" pid="3" name="MediaServiceImageTags">
    <vt:lpwstr/>
  </property>
</Properties>
</file>